
<file path=[Content_Types].xml><?xml version="1.0" encoding="utf-8"?>
<Types xmlns="http://schemas.openxmlformats.org/package/2006/content-types">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57" r:id="rId3"/>
    <p:sldId id="260" r:id="rId4"/>
    <p:sldId id="261" r:id="rId5"/>
    <p:sldId id="275" r:id="rId6"/>
    <p:sldId id="262" r:id="rId7"/>
    <p:sldId id="263" r:id="rId8"/>
    <p:sldId id="264" r:id="rId9"/>
    <p:sldId id="265" r:id="rId10"/>
    <p:sldId id="266" r:id="rId11"/>
    <p:sldId id="267" r:id="rId12"/>
    <p:sldId id="271" r:id="rId13"/>
    <p:sldId id="274" r:id="rId14"/>
    <p:sldId id="268" r:id="rId15"/>
    <p:sldId id="269" r:id="rId16"/>
    <p:sldId id="272" r:id="rId17"/>
    <p:sldId id="270" r:id="rId18"/>
    <p:sldId id="273"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67"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657FBE-5E83-42D4-B3E5-EA6705CA46E6}" type="datetimeFigureOut">
              <a:rPr lang="en-US"/>
              <a:pPr>
                <a:defRPr/>
              </a:pPr>
              <a:t>5/18/2015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590446-BEF0-4ACA-A13F-C0AEF5020B57}" type="slidenum">
              <a:rPr lang="en-US"/>
              <a:pPr>
                <a:defRPr/>
              </a:pPr>
              <a:t>‹#›</a:t>
            </a:fld>
            <a:endParaRPr lang="en-US"/>
          </a:p>
        </p:txBody>
      </p:sp>
    </p:spTree>
    <p:extLst>
      <p:ext uri="{BB962C8B-B14F-4D97-AF65-F5344CB8AC3E}">
        <p14:creationId xmlns:p14="http://schemas.microsoft.com/office/powerpoint/2010/main" val="1787623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4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270A029-BE2C-488F-AEB9-52ECA9F6A3FB}" type="slidenum">
              <a:rPr lang="en-US" altLang="en-US"/>
              <a:pPr>
                <a:defRPr/>
              </a:pPr>
              <a:t>‹#›</a:t>
            </a:fld>
            <a:endParaRPr lang="en-US" altLang="en-US"/>
          </a:p>
        </p:txBody>
      </p:sp>
    </p:spTree>
    <p:extLst>
      <p:ext uri="{BB962C8B-B14F-4D97-AF65-F5344CB8AC3E}">
        <p14:creationId xmlns:p14="http://schemas.microsoft.com/office/powerpoint/2010/main" val="48395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6F7F47F-3E5D-417B-ACF6-C9840E079735}" type="slidenum">
              <a:rPr lang="en-US" altLang="en-US" smtClean="0"/>
              <a:pPr eaLnBrk="1" hangingPunct="1">
                <a:spcBef>
                  <a:spcPct val="0"/>
                </a:spcBef>
              </a:pPr>
              <a:t>1</a:t>
            </a:fld>
            <a:endParaRPr lang="en-US" altLang="en-US" smtClean="0"/>
          </a:p>
        </p:txBody>
      </p:sp>
      <p:sp>
        <p:nvSpPr>
          <p:cNvPr id="21507" name="Rectangle 2"/>
          <p:cNvSpPr>
            <a:spLocks noChangeArrowheads="1" noTextEdit="1"/>
          </p:cNvSpPr>
          <p:nvPr>
            <p:ph type="sldImg"/>
          </p:nvPr>
        </p:nvSpPr>
        <p:spPr>
          <a:solidFill>
            <a:srgbClr val="FFFFFF"/>
          </a:solidFill>
          <a:ln/>
        </p:spPr>
      </p:sp>
      <p:sp>
        <p:nvSpPr>
          <p:cNvPr id="2150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90B6AF3-147C-4E03-9483-8555A86B0E1E}" type="slidenum">
              <a:rPr lang="en-US" altLang="en-US" smtClean="0"/>
              <a:pPr eaLnBrk="1" hangingPunct="1">
                <a:spcBef>
                  <a:spcPct val="0"/>
                </a:spcBef>
              </a:pPr>
              <a:t>2</a:t>
            </a:fld>
            <a:endParaRPr lang="en-US" altLang="en-US" smtClean="0"/>
          </a:p>
        </p:txBody>
      </p:sp>
      <p:sp>
        <p:nvSpPr>
          <p:cNvPr id="22531" name="Rectangle 2"/>
          <p:cNvSpPr>
            <a:spLocks noChangeArrowheads="1" noTextEdit="1"/>
          </p:cNvSpPr>
          <p:nvPr>
            <p:ph type="sldImg"/>
          </p:nvPr>
        </p:nvSpPr>
        <p:spPr>
          <a:solidFill>
            <a:srgbClr val="FFFFFF"/>
          </a:solidFill>
          <a:ln/>
        </p:spPr>
      </p:sp>
      <p:sp>
        <p:nvSpPr>
          <p:cNvPr id="2253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3430803-1854-4034-9FEC-86B1457DD651}" type="slidenum">
              <a:rPr lang="en-US" altLang="en-US" smtClean="0"/>
              <a:pPr eaLnBrk="1" hangingPunct="1">
                <a:spcBef>
                  <a:spcPct val="0"/>
                </a:spcBef>
              </a:pPr>
              <a:t>11</a:t>
            </a:fld>
            <a:endParaRPr lang="en-US" altLang="en-US" smtClean="0"/>
          </a:p>
        </p:txBody>
      </p:sp>
      <p:sp>
        <p:nvSpPr>
          <p:cNvPr id="23555" name="Rectangle 2"/>
          <p:cNvSpPr>
            <a:spLocks noChangeArrowheads="1" noTextEdit="1"/>
          </p:cNvSpPr>
          <p:nvPr>
            <p:ph type="sldImg"/>
          </p:nvPr>
        </p:nvSpPr>
        <p:spPr>
          <a:solidFill>
            <a:srgbClr val="FFFFFF"/>
          </a:solidFill>
          <a:ln/>
        </p:spPr>
      </p:sp>
      <p:sp>
        <p:nvSpPr>
          <p:cNvPr id="2355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64CF8C-9F6D-4FF0-9CC4-EE469808C27B}" type="slidenum">
              <a:rPr lang="en-US" altLang="en-US"/>
              <a:pPr>
                <a:defRPr/>
              </a:pPr>
              <a:t>‹#›</a:t>
            </a:fld>
            <a:endParaRPr lang="en-US" altLang="en-US"/>
          </a:p>
        </p:txBody>
      </p:sp>
    </p:spTree>
    <p:extLst>
      <p:ext uri="{BB962C8B-B14F-4D97-AF65-F5344CB8AC3E}">
        <p14:creationId xmlns:p14="http://schemas.microsoft.com/office/powerpoint/2010/main" val="316637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8FA0F9-3868-4B8F-B527-CCAD041F51F0}" type="slidenum">
              <a:rPr lang="en-US" altLang="en-US"/>
              <a:pPr>
                <a:defRPr/>
              </a:pPr>
              <a:t>‹#›</a:t>
            </a:fld>
            <a:endParaRPr lang="en-US" altLang="en-US"/>
          </a:p>
        </p:txBody>
      </p:sp>
    </p:spTree>
    <p:extLst>
      <p:ext uri="{BB962C8B-B14F-4D97-AF65-F5344CB8AC3E}">
        <p14:creationId xmlns:p14="http://schemas.microsoft.com/office/powerpoint/2010/main" val="370202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D0A106-4818-437B-BE29-D97731B99A84}" type="slidenum">
              <a:rPr lang="en-US" altLang="en-US"/>
              <a:pPr>
                <a:defRPr/>
              </a:pPr>
              <a:t>‹#›</a:t>
            </a:fld>
            <a:endParaRPr lang="en-US" altLang="en-US"/>
          </a:p>
        </p:txBody>
      </p:sp>
    </p:spTree>
    <p:extLst>
      <p:ext uri="{BB962C8B-B14F-4D97-AF65-F5344CB8AC3E}">
        <p14:creationId xmlns:p14="http://schemas.microsoft.com/office/powerpoint/2010/main" val="202611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60E991-FB5B-4599-8406-8F6A20447678}" type="slidenum">
              <a:rPr lang="en-US" altLang="en-US"/>
              <a:pPr>
                <a:defRPr/>
              </a:pPr>
              <a:t>‹#›</a:t>
            </a:fld>
            <a:endParaRPr lang="en-US" altLang="en-US"/>
          </a:p>
        </p:txBody>
      </p:sp>
    </p:spTree>
    <p:extLst>
      <p:ext uri="{BB962C8B-B14F-4D97-AF65-F5344CB8AC3E}">
        <p14:creationId xmlns:p14="http://schemas.microsoft.com/office/powerpoint/2010/main" val="307416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70CA8F3-988D-4F57-A0A0-B13621BAF458}" type="slidenum">
              <a:rPr lang="en-US" altLang="en-US"/>
              <a:pPr>
                <a:defRPr/>
              </a:pPr>
              <a:t>‹#›</a:t>
            </a:fld>
            <a:endParaRPr lang="en-US" altLang="en-US"/>
          </a:p>
        </p:txBody>
      </p:sp>
    </p:spTree>
    <p:extLst>
      <p:ext uri="{BB962C8B-B14F-4D97-AF65-F5344CB8AC3E}">
        <p14:creationId xmlns:p14="http://schemas.microsoft.com/office/powerpoint/2010/main" val="330899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4293C3-E268-406A-9679-9CA194DB5872}" type="slidenum">
              <a:rPr lang="en-US" altLang="en-US"/>
              <a:pPr>
                <a:defRPr/>
              </a:pPr>
              <a:t>‹#›</a:t>
            </a:fld>
            <a:endParaRPr lang="en-US" altLang="en-US"/>
          </a:p>
        </p:txBody>
      </p:sp>
    </p:spTree>
    <p:extLst>
      <p:ext uri="{BB962C8B-B14F-4D97-AF65-F5344CB8AC3E}">
        <p14:creationId xmlns:p14="http://schemas.microsoft.com/office/powerpoint/2010/main" val="258483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9FD352-CC3E-4936-A75C-554F6C9D1940}" type="slidenum">
              <a:rPr lang="en-US" altLang="en-US"/>
              <a:pPr>
                <a:defRPr/>
              </a:pPr>
              <a:t>‹#›</a:t>
            </a:fld>
            <a:endParaRPr lang="en-US" altLang="en-US"/>
          </a:p>
        </p:txBody>
      </p:sp>
    </p:spTree>
    <p:extLst>
      <p:ext uri="{BB962C8B-B14F-4D97-AF65-F5344CB8AC3E}">
        <p14:creationId xmlns:p14="http://schemas.microsoft.com/office/powerpoint/2010/main" val="256976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23E662-2950-4AF2-B023-B1C64CEE19A0}" type="slidenum">
              <a:rPr lang="en-US" altLang="en-US"/>
              <a:pPr>
                <a:defRPr/>
              </a:pPr>
              <a:t>‹#›</a:t>
            </a:fld>
            <a:endParaRPr lang="en-US" altLang="en-US"/>
          </a:p>
        </p:txBody>
      </p:sp>
    </p:spTree>
    <p:extLst>
      <p:ext uri="{BB962C8B-B14F-4D97-AF65-F5344CB8AC3E}">
        <p14:creationId xmlns:p14="http://schemas.microsoft.com/office/powerpoint/2010/main" val="263647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072DDD1-628E-4561-BE18-489B2D5EB5B8}" type="slidenum">
              <a:rPr lang="en-US" altLang="en-US"/>
              <a:pPr>
                <a:defRPr/>
              </a:pPr>
              <a:t>‹#›</a:t>
            </a:fld>
            <a:endParaRPr lang="en-US" altLang="en-US"/>
          </a:p>
        </p:txBody>
      </p:sp>
    </p:spTree>
    <p:extLst>
      <p:ext uri="{BB962C8B-B14F-4D97-AF65-F5344CB8AC3E}">
        <p14:creationId xmlns:p14="http://schemas.microsoft.com/office/powerpoint/2010/main" val="351837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762BC5D-D2BF-44CB-AABB-BE4F891FA530}" type="slidenum">
              <a:rPr lang="en-US" altLang="en-US"/>
              <a:pPr>
                <a:defRPr/>
              </a:pPr>
              <a:t>‹#›</a:t>
            </a:fld>
            <a:endParaRPr lang="en-US" altLang="en-US"/>
          </a:p>
        </p:txBody>
      </p:sp>
    </p:spTree>
    <p:extLst>
      <p:ext uri="{BB962C8B-B14F-4D97-AF65-F5344CB8AC3E}">
        <p14:creationId xmlns:p14="http://schemas.microsoft.com/office/powerpoint/2010/main" val="179972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3F6B53F-8FB9-4C65-9C44-0FE26B2AB6ED}" type="slidenum">
              <a:rPr lang="en-US" altLang="en-US"/>
              <a:pPr>
                <a:defRPr/>
              </a:pPr>
              <a:t>‹#›</a:t>
            </a:fld>
            <a:endParaRPr lang="en-US" altLang="en-US"/>
          </a:p>
        </p:txBody>
      </p:sp>
    </p:spTree>
    <p:extLst>
      <p:ext uri="{BB962C8B-B14F-4D97-AF65-F5344CB8AC3E}">
        <p14:creationId xmlns:p14="http://schemas.microsoft.com/office/powerpoint/2010/main" val="245062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937DE5A-B847-46D9-9868-6AE3B68C9F8A}" type="slidenum">
              <a:rPr lang="en-US" altLang="en-US"/>
              <a:pPr>
                <a:defRPr/>
              </a:pPr>
              <a:t>‹#›</a:t>
            </a:fld>
            <a:endParaRPr lang="en-US" altLang="en-US"/>
          </a:p>
        </p:txBody>
      </p:sp>
    </p:spTree>
    <p:extLst>
      <p:ext uri="{BB962C8B-B14F-4D97-AF65-F5344CB8AC3E}">
        <p14:creationId xmlns:p14="http://schemas.microsoft.com/office/powerpoint/2010/main" val="339614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08C39AD-E243-4018-9BB0-36E38999FAA3}" type="slidenum">
              <a:rPr lang="en-US" altLang="en-US"/>
              <a:pPr>
                <a:defRPr/>
              </a:pPr>
              <a:t>‹#›</a:t>
            </a:fld>
            <a:endParaRPr lang="en-US" altLang="en-US"/>
          </a:p>
        </p:txBody>
      </p:sp>
    </p:spTree>
    <p:extLst>
      <p:ext uri="{BB962C8B-B14F-4D97-AF65-F5344CB8AC3E}">
        <p14:creationId xmlns:p14="http://schemas.microsoft.com/office/powerpoint/2010/main" val="286691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573227-BB89-4301-8020-CE23512C3059}" type="slidenum">
              <a:rPr lang="en-US" altLang="en-US"/>
              <a:pPr>
                <a:defRPr/>
              </a:pPr>
              <a:t>‹#›</a:t>
            </a:fld>
            <a:endParaRPr lang="en-US" altLang="en-US"/>
          </a:p>
        </p:txBody>
      </p:sp>
    </p:spTree>
    <p:extLst>
      <p:ext uri="{BB962C8B-B14F-4D97-AF65-F5344CB8AC3E}">
        <p14:creationId xmlns:p14="http://schemas.microsoft.com/office/powerpoint/2010/main" val="332061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F593"/>
            </a:gs>
            <a:gs pos="100000">
              <a:srgbClr val="FFFF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F56E194-56BF-4ABF-A9F4-86B1B53CDE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1600200"/>
          </a:xfrm>
        </p:spPr>
        <p:txBody>
          <a:bodyPr/>
          <a:lstStyle/>
          <a:p>
            <a:pPr eaLnBrk="1" hangingPunct="1"/>
            <a:r>
              <a:rPr lang="en-US" altLang="en-US" sz="6000" b="1" smtClean="0">
                <a:latin typeface="Tempus Sans ITC" pitchFamily="82" charset="0"/>
              </a:rPr>
              <a:t>Forensic Anthropology</a:t>
            </a:r>
            <a:br>
              <a:rPr lang="en-US" altLang="en-US" sz="6000" b="1" smtClean="0">
                <a:latin typeface="Tempus Sans ITC" pitchFamily="82" charset="0"/>
              </a:rPr>
            </a:br>
            <a:r>
              <a:rPr lang="en-US" altLang="en-US" sz="6000" b="1" smtClean="0">
                <a:latin typeface="Tempus Sans ITC" pitchFamily="82" charset="0"/>
              </a:rPr>
              <a:t>Part II</a:t>
            </a:r>
          </a:p>
        </p:txBody>
      </p:sp>
      <p:pic>
        <p:nvPicPr>
          <p:cNvPr id="20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1143000"/>
          </a:xfrm>
        </p:spPr>
        <p:txBody>
          <a:bodyPr/>
          <a:lstStyle/>
          <a:p>
            <a:pPr eaLnBrk="1" hangingPunct="1"/>
            <a:r>
              <a:rPr lang="en-US" altLang="en-US" b="1" smtClean="0">
                <a:latin typeface="Tempus Sans ITC" pitchFamily="82" charset="0"/>
              </a:rPr>
              <a:t>Gender Differences (cont)</a:t>
            </a:r>
          </a:p>
        </p:txBody>
      </p:sp>
      <p:sp>
        <p:nvSpPr>
          <p:cNvPr id="11267" name="Rectangle 3"/>
          <p:cNvSpPr>
            <a:spLocks noGrp="1" noChangeArrowheads="1"/>
          </p:cNvSpPr>
          <p:nvPr>
            <p:ph type="body" sz="half" idx="1"/>
          </p:nvPr>
        </p:nvSpPr>
        <p:spPr>
          <a:xfrm>
            <a:off x="609600" y="1143000"/>
            <a:ext cx="7772400" cy="1981200"/>
          </a:xfrm>
        </p:spPr>
        <p:txBody>
          <a:bodyPr/>
          <a:lstStyle/>
          <a:p>
            <a:pPr eaLnBrk="1" hangingPunct="1">
              <a:lnSpc>
                <a:spcPct val="90000"/>
              </a:lnSpc>
              <a:buFontTx/>
              <a:buNone/>
            </a:pPr>
            <a:r>
              <a:rPr lang="en-US" altLang="en-US" b="1" smtClean="0">
                <a:latin typeface="Tempus Sans ITC" pitchFamily="82" charset="0"/>
              </a:rPr>
              <a:t>   The ribcage and shoulders of males are generally wider and larger than that of females.  In addition, about one person in twenty has an extra rib.  This is more common in males than in females.  Most people have 12 pairs of ribs.</a:t>
            </a:r>
          </a:p>
        </p:txBody>
      </p:sp>
      <p:pic>
        <p:nvPicPr>
          <p:cNvPr id="11268"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76600" y="4343400"/>
            <a:ext cx="2308225" cy="1981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1143000"/>
          </a:xfrm>
        </p:spPr>
        <p:txBody>
          <a:bodyPr/>
          <a:lstStyle/>
          <a:p>
            <a:pPr eaLnBrk="1" hangingPunct="1"/>
            <a:r>
              <a:rPr lang="en-US" altLang="en-US" b="1" smtClean="0">
                <a:latin typeface="Tempus Sans ITC" pitchFamily="82" charset="0"/>
              </a:rPr>
              <a:t>Gender Differences (cont)</a:t>
            </a:r>
          </a:p>
        </p:txBody>
      </p:sp>
      <p:sp>
        <p:nvSpPr>
          <p:cNvPr id="12291" name="Rectangle 3"/>
          <p:cNvSpPr>
            <a:spLocks noGrp="1" noChangeArrowheads="1"/>
          </p:cNvSpPr>
          <p:nvPr>
            <p:ph type="body" sz="half" idx="1"/>
          </p:nvPr>
        </p:nvSpPr>
        <p:spPr>
          <a:xfrm>
            <a:off x="609600" y="1371600"/>
            <a:ext cx="7772400" cy="1981200"/>
          </a:xfrm>
        </p:spPr>
        <p:txBody>
          <a:bodyPr/>
          <a:lstStyle/>
          <a:p>
            <a:pPr eaLnBrk="1" hangingPunct="1">
              <a:buFontTx/>
              <a:buNone/>
            </a:pPr>
            <a:r>
              <a:rPr lang="en-US" altLang="en-US" sz="2800" smtClean="0"/>
              <a:t>    </a:t>
            </a:r>
            <a:r>
              <a:rPr lang="en-US" altLang="en-US" sz="2800" b="1" smtClean="0">
                <a:latin typeface="Tempus Sans ITC" pitchFamily="82" charset="0"/>
              </a:rPr>
              <a:t>Although occurring less consistently, with males the index finger is usually shorter than the third finger.  In females, the first finger is longer than the third finger.</a:t>
            </a:r>
          </a:p>
        </p:txBody>
      </p:sp>
      <p:pic>
        <p:nvPicPr>
          <p:cNvPr id="12292"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0" y="3505200"/>
            <a:ext cx="1493838" cy="1981200"/>
          </a:xfrm>
        </p:spPr>
      </p:pic>
      <p:sp>
        <p:nvSpPr>
          <p:cNvPr id="17413" name="Text Box 5"/>
          <p:cNvSpPr txBox="1">
            <a:spLocks noChangeArrowheads="1"/>
          </p:cNvSpPr>
          <p:nvPr/>
        </p:nvSpPr>
        <p:spPr bwMode="auto">
          <a:xfrm>
            <a:off x="4724400" y="4062413"/>
            <a:ext cx="3900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tx2"/>
                </a:solidFill>
                <a:latin typeface="Tempus Sans ITC" pitchFamily="82" charset="0"/>
              </a:rPr>
              <a:t>Is this a male or female hand </a:t>
            </a:r>
          </a:p>
          <a:p>
            <a:pPr>
              <a:spcBef>
                <a:spcPct val="0"/>
              </a:spcBef>
              <a:buFontTx/>
              <a:buNone/>
            </a:pPr>
            <a:r>
              <a:rPr lang="en-US" altLang="en-US" sz="2400" b="1">
                <a:solidFill>
                  <a:schemeClr val="tx2"/>
                </a:solidFill>
                <a:latin typeface="Tempus Sans ITC" pitchFamily="82" charset="0"/>
              </a:rPr>
              <a:t>according to the above rule?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pPr eaLnBrk="1" hangingPunct="1"/>
            <a:r>
              <a:rPr lang="en-US" altLang="en-US" b="1" smtClean="0">
                <a:latin typeface="Tempus Sans ITC" pitchFamily="82" charset="0"/>
              </a:rPr>
              <a:t>Gender Differences (cont)</a:t>
            </a:r>
          </a:p>
        </p:txBody>
      </p:sp>
      <p:sp>
        <p:nvSpPr>
          <p:cNvPr id="22531" name="Rectangle 3"/>
          <p:cNvSpPr>
            <a:spLocks noGrp="1" noChangeArrowheads="1"/>
          </p:cNvSpPr>
          <p:nvPr>
            <p:ph type="body" idx="1"/>
          </p:nvPr>
        </p:nvSpPr>
        <p:spPr>
          <a:xfrm>
            <a:off x="381000" y="4800600"/>
            <a:ext cx="8763000" cy="1295400"/>
          </a:xfrm>
        </p:spPr>
        <p:txBody>
          <a:bodyPr/>
          <a:lstStyle/>
          <a:p>
            <a:pPr eaLnBrk="1" hangingPunct="1">
              <a:buFontTx/>
              <a:buNone/>
            </a:pPr>
            <a:r>
              <a:rPr lang="en-US" altLang="en-US" sz="4000" smtClean="0">
                <a:latin typeface="Tempus Sans ITC" pitchFamily="82" charset="0"/>
              </a:rPr>
              <a:t>Males have a sloping forehead while females have a straighter forehead</a:t>
            </a:r>
            <a:r>
              <a:rPr lang="en-US" altLang="en-US" sz="4000" smtClean="0"/>
              <a:t> </a:t>
            </a:r>
          </a:p>
        </p:txBody>
      </p:sp>
      <p:pic>
        <p:nvPicPr>
          <p:cNvPr id="13316" name="Picture 5" descr="bonesks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4953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800" b="1" smtClean="0">
                <a:latin typeface="Tempus Sans ITC" pitchFamily="82" charset="0"/>
              </a:rPr>
              <a:t>Gender Differences (cont)</a:t>
            </a:r>
          </a:p>
        </p:txBody>
      </p:sp>
      <p:sp>
        <p:nvSpPr>
          <p:cNvPr id="27651" name="Rectangle 3"/>
          <p:cNvSpPr>
            <a:spLocks noGrp="1" noChangeArrowheads="1"/>
          </p:cNvSpPr>
          <p:nvPr>
            <p:ph type="body" idx="1"/>
          </p:nvPr>
        </p:nvSpPr>
        <p:spPr/>
        <p:txBody>
          <a:bodyPr/>
          <a:lstStyle/>
          <a:p>
            <a:pPr eaLnBrk="1" hangingPunct="1"/>
            <a:r>
              <a:rPr lang="en-US" altLang="en-US" sz="4800" smtClean="0">
                <a:latin typeface="Tempus Sans ITC" pitchFamily="82" charset="0"/>
              </a:rPr>
              <a:t>Average bone weight</a:t>
            </a:r>
          </a:p>
          <a:p>
            <a:pPr lvl="1" eaLnBrk="1" hangingPunct="1"/>
            <a:r>
              <a:rPr lang="en-US" altLang="en-US" sz="4400" smtClean="0">
                <a:latin typeface="Tempus Sans ITC" pitchFamily="82" charset="0"/>
              </a:rPr>
              <a:t>Male: 12 pounds</a:t>
            </a:r>
          </a:p>
          <a:p>
            <a:pPr lvl="1" eaLnBrk="1" hangingPunct="1"/>
            <a:r>
              <a:rPr lang="en-US" altLang="en-US" sz="4400" smtClean="0">
                <a:latin typeface="Tempus Sans ITC" pitchFamily="82" charset="0"/>
              </a:rPr>
              <a:t>Female: 10 pounds</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ph type="title"/>
          </p:nvPr>
        </p:nvSpPr>
        <p:spPr>
          <a:xfrm>
            <a:off x="1295400" y="0"/>
            <a:ext cx="6096000" cy="1143000"/>
          </a:xfrm>
          <a:noFill/>
        </p:spPr>
        <p:txBody>
          <a:bodyPr lIns="92075" tIns="46038" rIns="92075" bIns="46038"/>
          <a:lstStyle/>
          <a:p>
            <a:pPr eaLnBrk="1" hangingPunct="1"/>
            <a:r>
              <a:rPr lang="en-US" altLang="en-US" b="1" smtClean="0">
                <a:latin typeface="Tempus Sans ITC" pitchFamily="82" charset="0"/>
              </a:rPr>
              <a:t>Human Stature</a:t>
            </a:r>
          </a:p>
        </p:txBody>
      </p:sp>
      <p:sp>
        <p:nvSpPr>
          <p:cNvPr id="15363" name="Rectangle 3"/>
          <p:cNvSpPr>
            <a:spLocks noChangeArrowheads="1"/>
          </p:cNvSpPr>
          <p:nvPr>
            <p:ph type="body" idx="1"/>
          </p:nvPr>
        </p:nvSpPr>
        <p:spPr>
          <a:xfrm>
            <a:off x="228600" y="1066800"/>
            <a:ext cx="8610600" cy="2590800"/>
          </a:xfrm>
          <a:noFill/>
        </p:spPr>
        <p:txBody>
          <a:bodyPr lIns="92075" tIns="46038" rIns="92075" bIns="46038"/>
          <a:lstStyle/>
          <a:p>
            <a:pPr eaLnBrk="1" hangingPunct="1">
              <a:lnSpc>
                <a:spcPct val="90000"/>
              </a:lnSpc>
              <a:buFontTx/>
              <a:buNone/>
            </a:pPr>
            <a:r>
              <a:rPr lang="en-US" altLang="en-US" sz="2800" b="1" smtClean="0">
                <a:latin typeface="Tempus Sans ITC" pitchFamily="82" charset="0"/>
              </a:rPr>
              <a:t>    Height of a person can be calculated by using the length of certain bones, including the femur, tibia, humerus, and/or radius.  Below are the average measurements for both male and female.  There are more specific charts if you know the race of the individual</a:t>
            </a:r>
            <a:r>
              <a:rPr lang="en-US" altLang="en-US" b="1" smtClean="0">
                <a:latin typeface="Tempus Sans ITC" pitchFamily="82" charset="0"/>
              </a:rPr>
              <a:t>. </a:t>
            </a:r>
            <a:r>
              <a:rPr lang="en-US" altLang="en-US" sz="2400" b="1" smtClean="0">
                <a:latin typeface="Tempus Sans ITC" pitchFamily="82" charset="0"/>
              </a:rPr>
              <a:t>(All measurements are in centimeters)</a:t>
            </a:r>
            <a:endParaRPr lang="en-US" altLang="en-US" b="1" smtClean="0">
              <a:latin typeface="Tempus Sans ITC" pitchFamily="82" charset="0"/>
            </a:endParaRPr>
          </a:p>
        </p:txBody>
      </p:sp>
      <p:sp>
        <p:nvSpPr>
          <p:cNvPr id="15364" name="Rectangle 4"/>
          <p:cNvSpPr>
            <a:spLocks noChangeArrowheads="1"/>
          </p:cNvSpPr>
          <p:nvPr/>
        </p:nvSpPr>
        <p:spPr bwMode="auto">
          <a:xfrm>
            <a:off x="990600" y="4038600"/>
            <a:ext cx="6858000" cy="2133600"/>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solidFill>
                <a:schemeClr val="tx2"/>
              </a:solidFill>
              <a:latin typeface="Times" pitchFamily="18" charset="0"/>
            </a:endParaRPr>
          </a:p>
        </p:txBody>
      </p:sp>
      <p:sp>
        <p:nvSpPr>
          <p:cNvPr id="15365" name="Text Box 5"/>
          <p:cNvSpPr txBox="1">
            <a:spLocks noChangeArrowheads="1"/>
          </p:cNvSpPr>
          <p:nvPr/>
        </p:nvSpPr>
        <p:spPr bwMode="auto">
          <a:xfrm>
            <a:off x="1295400" y="3657600"/>
            <a:ext cx="64897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pitchFamily="18" charset="0"/>
            </a:endParaRPr>
          </a:p>
          <a:p>
            <a:pPr>
              <a:lnSpc>
                <a:spcPct val="70000"/>
              </a:lnSpc>
              <a:spcBef>
                <a:spcPct val="0"/>
              </a:spcBef>
              <a:buFontTx/>
              <a:buNone/>
            </a:pPr>
            <a:endParaRPr lang="en-US" altLang="en-US" sz="2400" b="1">
              <a:solidFill>
                <a:schemeClr val="tx2"/>
              </a:solidFill>
              <a:latin typeface="Tempus Sans ITC" pitchFamily="82" charset="0"/>
            </a:endParaRPr>
          </a:p>
          <a:p>
            <a:pPr>
              <a:lnSpc>
                <a:spcPct val="70000"/>
              </a:lnSpc>
              <a:spcBef>
                <a:spcPct val="0"/>
              </a:spcBef>
              <a:buFontTx/>
              <a:buNone/>
            </a:pPr>
            <a:r>
              <a:rPr lang="en-US" altLang="en-US" sz="2400" b="1">
                <a:solidFill>
                  <a:schemeClr val="tx2"/>
                </a:solidFill>
                <a:latin typeface="Tempus Sans ITC" pitchFamily="82" charset="0"/>
              </a:rPr>
              <a:t>Male				Female</a:t>
            </a:r>
          </a:p>
          <a:p>
            <a:pPr>
              <a:lnSpc>
                <a:spcPct val="70000"/>
              </a:lnSpc>
              <a:spcBef>
                <a:spcPct val="0"/>
              </a:spcBef>
              <a:buFontTx/>
              <a:buNone/>
            </a:pPr>
            <a:endParaRPr lang="en-US" altLang="en-US" sz="2400" b="1">
              <a:solidFill>
                <a:schemeClr val="tx2"/>
              </a:solidFill>
              <a:latin typeface="Tempus Sans ITC" pitchFamily="82" charset="0"/>
            </a:endParaRPr>
          </a:p>
          <a:p>
            <a:pPr>
              <a:spcBef>
                <a:spcPct val="0"/>
              </a:spcBef>
              <a:buFontTx/>
              <a:buNone/>
            </a:pPr>
            <a:r>
              <a:rPr lang="en-US" altLang="en-US" sz="2000" b="1">
                <a:solidFill>
                  <a:schemeClr val="tx2"/>
                </a:solidFill>
                <a:latin typeface="Tempus Sans ITC" pitchFamily="82" charset="0"/>
              </a:rPr>
              <a:t>femur  x  2.23 + 69.08		femur  x  2.31 +61.41</a:t>
            </a:r>
          </a:p>
          <a:p>
            <a:pPr>
              <a:spcBef>
                <a:spcPct val="0"/>
              </a:spcBef>
              <a:buFontTx/>
              <a:buNone/>
            </a:pPr>
            <a:r>
              <a:rPr lang="en-US" altLang="en-US" sz="2000" b="1">
                <a:solidFill>
                  <a:schemeClr val="tx2"/>
                </a:solidFill>
                <a:latin typeface="Tempus Sans ITC" pitchFamily="82" charset="0"/>
              </a:rPr>
              <a:t>tibia  x  2.39 + 81.68		tibia  x  2.53 + 72.57</a:t>
            </a:r>
          </a:p>
          <a:p>
            <a:pPr>
              <a:spcBef>
                <a:spcPct val="0"/>
              </a:spcBef>
              <a:buFontTx/>
              <a:buNone/>
            </a:pPr>
            <a:r>
              <a:rPr lang="en-US" altLang="en-US" sz="2000" b="1">
                <a:solidFill>
                  <a:schemeClr val="tx2"/>
                </a:solidFill>
                <a:latin typeface="Tempus Sans ITC" pitchFamily="82" charset="0"/>
              </a:rPr>
              <a:t>humerus  x  2.97 + 73.57		humerus  x  3.14 + 64.97</a:t>
            </a:r>
          </a:p>
          <a:p>
            <a:pPr>
              <a:spcBef>
                <a:spcPct val="0"/>
              </a:spcBef>
              <a:buFontTx/>
              <a:buNone/>
            </a:pPr>
            <a:r>
              <a:rPr lang="en-US" altLang="en-US" sz="2000" b="1">
                <a:solidFill>
                  <a:schemeClr val="tx2"/>
                </a:solidFill>
                <a:latin typeface="Tempus Sans ITC" pitchFamily="82" charset="0"/>
              </a:rPr>
              <a:t>radius  x  3.65 + 80.40		radius  x  3.87 + 76.50</a:t>
            </a:r>
          </a:p>
        </p:txBody>
      </p:sp>
      <p:sp>
        <p:nvSpPr>
          <p:cNvPr id="15366" name="Line 6"/>
          <p:cNvSpPr>
            <a:spLocks noChangeShapeType="1"/>
          </p:cNvSpPr>
          <p:nvPr/>
        </p:nvSpPr>
        <p:spPr bwMode="auto">
          <a:xfrm>
            <a:off x="4419600" y="4038600"/>
            <a:ext cx="0" cy="21336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
          <p:cNvSpPr>
            <a:spLocks noChangeShapeType="1"/>
          </p:cNvSpPr>
          <p:nvPr/>
        </p:nvSpPr>
        <p:spPr bwMode="auto">
          <a:xfrm>
            <a:off x="990600" y="4648200"/>
            <a:ext cx="685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ChangeArrowheads="1"/>
          </p:cNvSpPr>
          <p:nvPr>
            <p:ph type="title"/>
          </p:nvPr>
        </p:nvSpPr>
        <p:spPr>
          <a:xfrm>
            <a:off x="1676400" y="304800"/>
            <a:ext cx="6096000" cy="1143000"/>
          </a:xfrm>
          <a:noFill/>
        </p:spPr>
        <p:txBody>
          <a:bodyPr lIns="92075" tIns="46038" rIns="92075" bIns="46038"/>
          <a:lstStyle/>
          <a:p>
            <a:pPr eaLnBrk="1" hangingPunct="1"/>
            <a:r>
              <a:rPr lang="en-US" altLang="en-US" sz="6000" b="1" smtClean="0">
                <a:latin typeface="Tempus Sans ITC" pitchFamily="82" charset="0"/>
              </a:rPr>
              <a:t>Race</a:t>
            </a:r>
          </a:p>
        </p:txBody>
      </p:sp>
      <p:sp>
        <p:nvSpPr>
          <p:cNvPr id="20483" name="Rectangle 3"/>
          <p:cNvSpPr>
            <a:spLocks noChangeArrowheads="1"/>
          </p:cNvSpPr>
          <p:nvPr>
            <p:ph type="body" idx="1"/>
          </p:nvPr>
        </p:nvSpPr>
        <p:spPr>
          <a:xfrm>
            <a:off x="762000" y="1371600"/>
            <a:ext cx="7772400" cy="4114800"/>
          </a:xfrm>
          <a:noFill/>
        </p:spPr>
        <p:txBody>
          <a:bodyPr lIns="92075" tIns="46038" rIns="92075" bIns="46038"/>
          <a:lstStyle/>
          <a:p>
            <a:pPr eaLnBrk="1" hangingPunct="1">
              <a:buFontTx/>
              <a:buNone/>
            </a:pPr>
            <a:r>
              <a:rPr lang="en-US" altLang="en-US" sz="2400" smtClean="0"/>
              <a:t>    </a:t>
            </a:r>
            <a:r>
              <a:rPr lang="en-US" altLang="en-US" sz="2800" b="1" smtClean="0">
                <a:latin typeface="Tempus Sans ITC" pitchFamily="82" charset="0"/>
              </a:rPr>
              <a:t>Race is difficult to determine from most skeletal remains, especially since there are no pure races.  An experienced forensic anthropologist can generally place skulls into one of four groups:</a:t>
            </a:r>
          </a:p>
          <a:p>
            <a:pPr eaLnBrk="1" hangingPunct="1">
              <a:lnSpc>
                <a:spcPct val="20000"/>
              </a:lnSpc>
              <a:buFontTx/>
              <a:buNone/>
            </a:pPr>
            <a:endParaRPr lang="en-US" altLang="en-US" sz="2800" b="1" smtClean="0">
              <a:latin typeface="Tempus Sans ITC" pitchFamily="82" charset="0"/>
            </a:endParaRPr>
          </a:p>
          <a:p>
            <a:pPr lvl="4" eaLnBrk="1" hangingPunct="1"/>
            <a:r>
              <a:rPr lang="en-US" altLang="en-US" sz="2400" b="1" smtClean="0">
                <a:solidFill>
                  <a:schemeClr val="tx2"/>
                </a:solidFill>
                <a:latin typeface="Tempus Sans ITC" pitchFamily="82" charset="0"/>
              </a:rPr>
              <a:t>Caucasian</a:t>
            </a:r>
          </a:p>
          <a:p>
            <a:pPr lvl="4" eaLnBrk="1" hangingPunct="1"/>
            <a:r>
              <a:rPr lang="en-US" altLang="en-US" sz="2400" b="1" smtClean="0">
                <a:solidFill>
                  <a:schemeClr val="tx2"/>
                </a:solidFill>
                <a:latin typeface="Tempus Sans ITC" pitchFamily="82" charset="0"/>
              </a:rPr>
              <a:t>African American </a:t>
            </a:r>
          </a:p>
          <a:p>
            <a:pPr lvl="4" eaLnBrk="1" hangingPunct="1"/>
            <a:r>
              <a:rPr lang="en-US" altLang="en-US" sz="2400" b="1" smtClean="0">
                <a:solidFill>
                  <a:schemeClr val="tx2"/>
                </a:solidFill>
                <a:latin typeface="Tempus Sans ITC" pitchFamily="82" charset="0"/>
              </a:rPr>
              <a:t>Asian (Mongoloid)</a:t>
            </a:r>
          </a:p>
          <a:p>
            <a:pPr lvl="4" eaLnBrk="1" hangingPunct="1"/>
            <a:r>
              <a:rPr lang="en-US" altLang="en-US" sz="2400" b="1" smtClean="0">
                <a:solidFill>
                  <a:schemeClr val="tx2"/>
                </a:solidFill>
                <a:latin typeface="Tempus Sans ITC" pitchFamily="82" charset="0"/>
              </a:rPr>
              <a:t>American Indian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pPr eaLnBrk="1" hangingPunct="1"/>
            <a:r>
              <a:rPr lang="en-US" altLang="en-US" smtClean="0">
                <a:latin typeface="Tempus Sans ITC" pitchFamily="82" charset="0"/>
              </a:rPr>
              <a:t>Race (just a few examples)</a:t>
            </a:r>
          </a:p>
        </p:txBody>
      </p:sp>
      <p:pic>
        <p:nvPicPr>
          <p:cNvPr id="17411" name="Picture 5" descr="african_male_n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05200"/>
            <a:ext cx="23622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asian_male_ch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05200"/>
            <a:ext cx="27432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990600" y="5562600"/>
            <a:ext cx="312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b="1">
                <a:latin typeface="Tempus Sans ITC" pitchFamily="82" charset="0"/>
              </a:rPr>
              <a:t>African</a:t>
            </a:r>
            <a:r>
              <a:rPr lang="en-US" altLang="en-US" sz="2400">
                <a:latin typeface="Tempus Sans ITC" pitchFamily="82" charset="0"/>
              </a:rPr>
              <a:t> Male Nose</a:t>
            </a:r>
            <a:br>
              <a:rPr lang="en-US" altLang="en-US" sz="2400">
                <a:latin typeface="Tempus Sans ITC" pitchFamily="82" charset="0"/>
              </a:rPr>
            </a:br>
            <a:r>
              <a:rPr lang="en-US" altLang="en-US" sz="2400">
                <a:latin typeface="Tempus Sans ITC" pitchFamily="82" charset="0"/>
              </a:rPr>
              <a:t>(Note Flaring)</a:t>
            </a:r>
            <a:r>
              <a:rPr lang="en-US" altLang="en-US" sz="2400"/>
              <a:t> </a:t>
            </a:r>
          </a:p>
        </p:txBody>
      </p:sp>
      <p:sp>
        <p:nvSpPr>
          <p:cNvPr id="23563" name="Text Box 11"/>
          <p:cNvSpPr txBox="1">
            <a:spLocks noChangeArrowheads="1"/>
          </p:cNvSpPr>
          <p:nvPr/>
        </p:nvSpPr>
        <p:spPr bwMode="auto">
          <a:xfrm>
            <a:off x="5257800" y="5486400"/>
            <a:ext cx="304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b="1">
                <a:latin typeface="Tempus Sans ITC" pitchFamily="82" charset="0"/>
              </a:rPr>
              <a:t>Asian</a:t>
            </a:r>
            <a:r>
              <a:rPr lang="en-US" altLang="en-US" sz="2400">
                <a:latin typeface="Tempus Sans ITC" pitchFamily="82" charset="0"/>
              </a:rPr>
              <a:t> Male Cheek</a:t>
            </a:r>
            <a:br>
              <a:rPr lang="en-US" altLang="en-US" sz="2400">
                <a:latin typeface="Tempus Sans ITC" pitchFamily="82" charset="0"/>
              </a:rPr>
            </a:br>
            <a:r>
              <a:rPr lang="en-US" altLang="en-US" sz="2400">
                <a:latin typeface="Tempus Sans ITC" pitchFamily="82" charset="0"/>
              </a:rPr>
              <a:t>(Note how it is angled forward)</a:t>
            </a:r>
            <a:r>
              <a:rPr lang="en-US" altLang="en-US" sz="2400"/>
              <a:t> </a:t>
            </a:r>
          </a:p>
        </p:txBody>
      </p:sp>
      <p:sp>
        <p:nvSpPr>
          <p:cNvPr id="23564" name="Text Box 12"/>
          <p:cNvSpPr txBox="1">
            <a:spLocks noChangeArrowheads="1"/>
          </p:cNvSpPr>
          <p:nvPr/>
        </p:nvSpPr>
        <p:spPr bwMode="auto">
          <a:xfrm>
            <a:off x="533400" y="1143000"/>
            <a:ext cx="861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a:latin typeface="Tempus Sans ITC" pitchFamily="82" charset="0"/>
              </a:rPr>
              <a:t>African ancestry: more flared nasal opening</a:t>
            </a:r>
          </a:p>
          <a:p>
            <a:pPr eaLnBrk="1" hangingPunct="1">
              <a:spcBef>
                <a:spcPct val="50000"/>
              </a:spcBef>
            </a:pPr>
            <a:r>
              <a:rPr lang="en-US" altLang="en-US">
                <a:latin typeface="Tempus Sans ITC" pitchFamily="82" charset="0"/>
              </a:rPr>
              <a:t>Asian ancestry: zygomatic arch (or cheek bone) more angled forward giving the person a slightly more flattened face</a:t>
            </a:r>
            <a:r>
              <a:rPr lang="en-US" alt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 calcmode="lin" valueType="num">
                                      <p:cBhvr additive="base">
                                        <p:cTn id="7" dur="500" fill="hold"/>
                                        <p:tgtEl>
                                          <p:spTgt spid="23564"/>
                                        </p:tgtEl>
                                        <p:attrNameLst>
                                          <p:attrName>ppt_x</p:attrName>
                                        </p:attrNameLst>
                                      </p:cBhvr>
                                      <p:tavLst>
                                        <p:tav tm="0">
                                          <p:val>
                                            <p:strVal val="#ppt_x"/>
                                          </p:val>
                                        </p:tav>
                                        <p:tav tm="100000">
                                          <p:val>
                                            <p:strVal val="#ppt_x"/>
                                          </p:val>
                                        </p:tav>
                                      </p:tavLst>
                                    </p:anim>
                                    <p:anim calcmode="lin" valueType="num">
                                      <p:cBhvr additive="base">
                                        <p:cTn id="8"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3561"/>
                                        </p:tgtEl>
                                        <p:attrNameLst>
                                          <p:attrName>style.visibility</p:attrName>
                                        </p:attrNameLst>
                                      </p:cBhvr>
                                      <p:to>
                                        <p:strVal val="visible"/>
                                      </p:to>
                                    </p:set>
                                    <p:animEffect transition="in" filter="fade">
                                      <p:cBhvr>
                                        <p:cTn id="13" dur="1000"/>
                                        <p:tgtEl>
                                          <p:spTgt spid="23561"/>
                                        </p:tgtEl>
                                      </p:cBhvr>
                                    </p:animEffect>
                                    <p:anim calcmode="lin" valueType="num">
                                      <p:cBhvr>
                                        <p:cTn id="14" dur="1000" fill="hold"/>
                                        <p:tgtEl>
                                          <p:spTgt spid="23561"/>
                                        </p:tgtEl>
                                        <p:attrNameLst>
                                          <p:attrName>ppt_x</p:attrName>
                                        </p:attrNameLst>
                                      </p:cBhvr>
                                      <p:tavLst>
                                        <p:tav tm="0">
                                          <p:val>
                                            <p:strVal val="#ppt_x"/>
                                          </p:val>
                                        </p:tav>
                                        <p:tav tm="100000">
                                          <p:val>
                                            <p:strVal val="#ppt_x"/>
                                          </p:val>
                                        </p:tav>
                                      </p:tavLst>
                                    </p:anim>
                                    <p:anim calcmode="lin" valueType="num">
                                      <p:cBhvr>
                                        <p:cTn id="15" dur="900" decel="100000" fill="hold"/>
                                        <p:tgtEl>
                                          <p:spTgt spid="2356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561"/>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3563"/>
                                        </p:tgtEl>
                                        <p:attrNameLst>
                                          <p:attrName>style.visibility</p:attrName>
                                        </p:attrNameLst>
                                      </p:cBhvr>
                                      <p:to>
                                        <p:strVal val="visible"/>
                                      </p:to>
                                    </p:set>
                                    <p:animEffect transition="in" filter="fade">
                                      <p:cBhvr>
                                        <p:cTn id="21" dur="1000"/>
                                        <p:tgtEl>
                                          <p:spTgt spid="23563"/>
                                        </p:tgtEl>
                                      </p:cBhvr>
                                    </p:animEffect>
                                    <p:anim calcmode="lin" valueType="num">
                                      <p:cBhvr>
                                        <p:cTn id="22" dur="1000" fill="hold"/>
                                        <p:tgtEl>
                                          <p:spTgt spid="23563"/>
                                        </p:tgtEl>
                                        <p:attrNameLst>
                                          <p:attrName>ppt_x</p:attrName>
                                        </p:attrNameLst>
                                      </p:cBhvr>
                                      <p:tavLst>
                                        <p:tav tm="0">
                                          <p:val>
                                            <p:strVal val="#ppt_x"/>
                                          </p:val>
                                        </p:tav>
                                        <p:tav tm="100000">
                                          <p:val>
                                            <p:strVal val="#ppt_x"/>
                                          </p:val>
                                        </p:tav>
                                      </p:tavLst>
                                    </p:anim>
                                    <p:anim calcmode="lin" valueType="num">
                                      <p:cBhvr>
                                        <p:cTn id="23" dur="900" decel="100000" fill="hold"/>
                                        <p:tgtEl>
                                          <p:spTgt spid="2356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5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3" grpId="0"/>
      <p:bldP spid="2356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8686800" cy="1676400"/>
          </a:xfrm>
        </p:spPr>
        <p:txBody>
          <a:bodyPr/>
          <a:lstStyle/>
          <a:p>
            <a:pPr eaLnBrk="1" hangingPunct="1"/>
            <a:r>
              <a:rPr lang="en-US" altLang="en-US" sz="4000" b="1" smtClean="0">
                <a:latin typeface="Tempus Sans ITC" pitchFamily="82" charset="0"/>
              </a:rPr>
              <a:t>Racial Differences  </a:t>
            </a:r>
            <a:br>
              <a:rPr lang="en-US" altLang="en-US" sz="4000" b="1" smtClean="0">
                <a:latin typeface="Tempus Sans ITC" pitchFamily="82" charset="0"/>
              </a:rPr>
            </a:br>
            <a:r>
              <a:rPr lang="en-US" altLang="en-US" sz="2800" b="1" smtClean="0">
                <a:latin typeface="Tempus Sans ITC" pitchFamily="82" charset="0"/>
              </a:rPr>
              <a:t>What differences do you notice between these three skulls?  Could you tell each race?</a:t>
            </a:r>
            <a:r>
              <a:rPr lang="en-US" altLang="en-US" smtClean="0"/>
              <a:t> </a:t>
            </a:r>
          </a:p>
        </p:txBody>
      </p:sp>
      <p:pic>
        <p:nvPicPr>
          <p:cNvPr id="18435"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2057400"/>
            <a:ext cx="2740025" cy="4038600"/>
          </a:xfrm>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2057400"/>
            <a:ext cx="2822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057400"/>
            <a:ext cx="28622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685800" y="6096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400"/>
              <a:t>Asian</a:t>
            </a:r>
          </a:p>
        </p:txBody>
      </p:sp>
      <p:sp>
        <p:nvSpPr>
          <p:cNvPr id="21511" name="Text Box 7"/>
          <p:cNvSpPr txBox="1">
            <a:spLocks noChangeArrowheads="1"/>
          </p:cNvSpPr>
          <p:nvPr/>
        </p:nvSpPr>
        <p:spPr bwMode="auto">
          <a:xfrm>
            <a:off x="3657600" y="6096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400"/>
              <a:t>African</a:t>
            </a:r>
          </a:p>
        </p:txBody>
      </p:sp>
      <p:sp>
        <p:nvSpPr>
          <p:cNvPr id="21512" name="Text Box 8"/>
          <p:cNvSpPr txBox="1">
            <a:spLocks noChangeArrowheads="1"/>
          </p:cNvSpPr>
          <p:nvPr/>
        </p:nvSpPr>
        <p:spPr bwMode="auto">
          <a:xfrm>
            <a:off x="6400800" y="6096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400"/>
              <a:t>European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1000"/>
                                        <p:tgtEl>
                                          <p:spTgt spid="21510"/>
                                        </p:tgtEl>
                                      </p:cBhvr>
                                    </p:animEffect>
                                    <p:anim calcmode="lin" valueType="num">
                                      <p:cBhvr>
                                        <p:cTn id="8" dur="1000" fill="hold"/>
                                        <p:tgtEl>
                                          <p:spTgt spid="21510"/>
                                        </p:tgtEl>
                                        <p:attrNameLst>
                                          <p:attrName>ppt_x</p:attrName>
                                        </p:attrNameLst>
                                      </p:cBhvr>
                                      <p:tavLst>
                                        <p:tav tm="0">
                                          <p:val>
                                            <p:strVal val="#ppt_x"/>
                                          </p:val>
                                        </p:tav>
                                        <p:tav tm="100000">
                                          <p:val>
                                            <p:strVal val="#ppt_x"/>
                                          </p:val>
                                        </p:tav>
                                      </p:tavLst>
                                    </p:anim>
                                    <p:anim calcmode="lin" valueType="num">
                                      <p:cBhvr>
                                        <p:cTn id="9" dur="900" decel="100000" fill="hold"/>
                                        <p:tgtEl>
                                          <p:spTgt spid="215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fade">
                                      <p:cBhvr>
                                        <p:cTn id="15" dur="1000"/>
                                        <p:tgtEl>
                                          <p:spTgt spid="21511"/>
                                        </p:tgtEl>
                                      </p:cBhvr>
                                    </p:animEffect>
                                    <p:anim calcmode="lin" valueType="num">
                                      <p:cBhvr>
                                        <p:cTn id="16" dur="1000" fill="hold"/>
                                        <p:tgtEl>
                                          <p:spTgt spid="21511"/>
                                        </p:tgtEl>
                                        <p:attrNameLst>
                                          <p:attrName>ppt_x</p:attrName>
                                        </p:attrNameLst>
                                      </p:cBhvr>
                                      <p:tavLst>
                                        <p:tav tm="0">
                                          <p:val>
                                            <p:strVal val="#ppt_x"/>
                                          </p:val>
                                        </p:tav>
                                        <p:tav tm="100000">
                                          <p:val>
                                            <p:strVal val="#ppt_x"/>
                                          </p:val>
                                        </p:tav>
                                      </p:tavLst>
                                    </p:anim>
                                    <p:anim calcmode="lin" valueType="num">
                                      <p:cBhvr>
                                        <p:cTn id="17" dur="900" decel="100000" fill="hold"/>
                                        <p:tgtEl>
                                          <p:spTgt spid="215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1511"/>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512"/>
                                        </p:tgtEl>
                                        <p:attrNameLst>
                                          <p:attrName>style.visibility</p:attrName>
                                        </p:attrNameLst>
                                      </p:cBhvr>
                                      <p:to>
                                        <p:strVal val="visible"/>
                                      </p:to>
                                    </p:set>
                                    <p:animEffect transition="in" filter="fade">
                                      <p:cBhvr>
                                        <p:cTn id="23" dur="1000"/>
                                        <p:tgtEl>
                                          <p:spTgt spid="21512"/>
                                        </p:tgtEl>
                                      </p:cBhvr>
                                    </p:animEffect>
                                    <p:anim calcmode="lin" valueType="num">
                                      <p:cBhvr>
                                        <p:cTn id="24" dur="1000" fill="hold"/>
                                        <p:tgtEl>
                                          <p:spTgt spid="21512"/>
                                        </p:tgtEl>
                                        <p:attrNameLst>
                                          <p:attrName>ppt_x</p:attrName>
                                        </p:attrNameLst>
                                      </p:cBhvr>
                                      <p:tavLst>
                                        <p:tav tm="0">
                                          <p:val>
                                            <p:strVal val="#ppt_x"/>
                                          </p:val>
                                        </p:tav>
                                        <p:tav tm="100000">
                                          <p:val>
                                            <p:strVal val="#ppt_x"/>
                                          </p:val>
                                        </p:tav>
                                      </p:tavLst>
                                    </p:anim>
                                    <p:anim calcmode="lin" valueType="num">
                                      <p:cBhvr>
                                        <p:cTn id="25" dur="900" decel="100000" fill="hold"/>
                                        <p:tgtEl>
                                          <p:spTgt spid="215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5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P spid="215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latin typeface="Tempus Sans ITC" pitchFamily="82" charset="0"/>
              </a:rPr>
              <a:t>Homework Questions</a:t>
            </a:r>
          </a:p>
        </p:txBody>
      </p:sp>
      <p:sp>
        <p:nvSpPr>
          <p:cNvPr id="19459" name="Rectangle 3"/>
          <p:cNvSpPr>
            <a:spLocks noGrp="1" noChangeArrowheads="1"/>
          </p:cNvSpPr>
          <p:nvPr>
            <p:ph type="body" idx="1"/>
          </p:nvPr>
        </p:nvSpPr>
        <p:spPr>
          <a:xfrm>
            <a:off x="304800" y="1752600"/>
            <a:ext cx="8534400" cy="4114800"/>
          </a:xfrm>
        </p:spPr>
        <p:txBody>
          <a:bodyPr/>
          <a:lstStyle/>
          <a:p>
            <a:pPr marL="609600" indent="-609600" eaLnBrk="1" hangingPunct="1">
              <a:lnSpc>
                <a:spcPct val="90000"/>
              </a:lnSpc>
              <a:buFontTx/>
              <a:buAutoNum type="arabicPeriod"/>
            </a:pPr>
            <a:r>
              <a:rPr lang="en-US" altLang="en-US" sz="3600" smtClean="0">
                <a:latin typeface="Tempus Sans ITC" pitchFamily="82" charset="0"/>
              </a:rPr>
              <a:t>Define forensic anthropology.</a:t>
            </a:r>
          </a:p>
          <a:p>
            <a:pPr marL="609600" indent="-609600" eaLnBrk="1" hangingPunct="1">
              <a:lnSpc>
                <a:spcPct val="90000"/>
              </a:lnSpc>
              <a:buFontTx/>
              <a:buAutoNum type="arabicPeriod"/>
            </a:pPr>
            <a:r>
              <a:rPr lang="en-US" altLang="en-US" sz="3600" smtClean="0">
                <a:latin typeface="Tempus Sans ITC" pitchFamily="82" charset="0"/>
              </a:rPr>
              <a:t>What information can be determined from skeletal remains?</a:t>
            </a:r>
          </a:p>
          <a:p>
            <a:pPr marL="609600" indent="-609600" eaLnBrk="1" hangingPunct="1">
              <a:lnSpc>
                <a:spcPct val="90000"/>
              </a:lnSpc>
              <a:buFontTx/>
              <a:buAutoNum type="arabicPeriod"/>
            </a:pPr>
            <a:r>
              <a:rPr lang="en-US" altLang="en-US" sz="3600" smtClean="0">
                <a:latin typeface="Tempus Sans ITC" pitchFamily="82" charset="0"/>
              </a:rPr>
              <a:t>How can we tell if the bones belong to an adolescent or an adult?</a:t>
            </a:r>
          </a:p>
          <a:p>
            <a:pPr marL="609600" indent="-609600" eaLnBrk="1" hangingPunct="1">
              <a:lnSpc>
                <a:spcPct val="90000"/>
              </a:lnSpc>
              <a:buFontTx/>
              <a:buAutoNum type="arabicPeriod"/>
            </a:pPr>
            <a:r>
              <a:rPr lang="en-US" altLang="en-US" sz="3600" smtClean="0">
                <a:latin typeface="Tempus Sans ITC" pitchFamily="82" charset="0"/>
              </a:rPr>
              <a:t>How do bones differ between genders?</a:t>
            </a:r>
          </a:p>
          <a:p>
            <a:pPr marL="609600" indent="-609600" eaLnBrk="1" hangingPunct="1">
              <a:lnSpc>
                <a:spcPct val="90000"/>
              </a:lnSpc>
              <a:buFontTx/>
              <a:buAutoNum type="arabicPeriod"/>
            </a:pPr>
            <a:r>
              <a:rPr lang="en-US" altLang="en-US" sz="3600" smtClean="0">
                <a:latin typeface="Tempus Sans ITC" pitchFamily="82" charset="0"/>
              </a:rPr>
              <a:t>How do bones differ between races?</a:t>
            </a:r>
          </a:p>
          <a:p>
            <a:pPr marL="609600" indent="-609600" eaLnBrk="1" hangingPunct="1">
              <a:lnSpc>
                <a:spcPct val="90000"/>
              </a:lnSpc>
              <a:buFontTx/>
              <a:buAutoNum type="arabicPeriod"/>
            </a:pPr>
            <a:endParaRPr lang="en-US"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ChangeArrowheads="1"/>
          </p:cNvSpPr>
          <p:nvPr>
            <p:ph type="title"/>
          </p:nvPr>
        </p:nvSpPr>
        <p:spPr>
          <a:xfrm>
            <a:off x="1600200" y="457200"/>
            <a:ext cx="6096000" cy="1143000"/>
          </a:xfrm>
          <a:noFill/>
        </p:spPr>
        <p:txBody>
          <a:bodyPr lIns="92075" tIns="46038" rIns="92075" bIns="46038"/>
          <a:lstStyle/>
          <a:p>
            <a:pPr eaLnBrk="1" hangingPunct="1"/>
            <a:r>
              <a:rPr lang="en-US" altLang="en-US" b="1" smtClean="0">
                <a:latin typeface="Tempus Sans ITC" pitchFamily="82" charset="0"/>
              </a:rPr>
              <a:t>Forensic Anthropology</a:t>
            </a:r>
          </a:p>
        </p:txBody>
      </p:sp>
      <p:sp>
        <p:nvSpPr>
          <p:cNvPr id="3075" name="Rectangle 3"/>
          <p:cNvSpPr>
            <a:spLocks noChangeArrowheads="1"/>
          </p:cNvSpPr>
          <p:nvPr>
            <p:ph type="body" idx="1"/>
          </p:nvPr>
        </p:nvSpPr>
        <p:spPr>
          <a:xfrm>
            <a:off x="3505200" y="2514600"/>
            <a:ext cx="5334000" cy="2590800"/>
          </a:xfrm>
          <a:noFill/>
        </p:spPr>
        <p:txBody>
          <a:bodyPr lIns="92075" tIns="46038" rIns="92075" bIns="46038"/>
          <a:lstStyle/>
          <a:p>
            <a:pPr eaLnBrk="1" hangingPunct="1"/>
            <a:r>
              <a:rPr lang="en-US" altLang="en-US" b="1" smtClean="0">
                <a:latin typeface="Tempus Sans ITC" pitchFamily="82" charset="0"/>
              </a:rPr>
              <a:t>Anthropology/osteology</a:t>
            </a:r>
          </a:p>
          <a:p>
            <a:pPr eaLnBrk="1" hangingPunct="1"/>
            <a:r>
              <a:rPr lang="en-US" altLang="en-US" b="1" smtClean="0">
                <a:latin typeface="Tempus Sans ITC" pitchFamily="82" charset="0"/>
              </a:rPr>
              <a:t>Odontology</a:t>
            </a:r>
          </a:p>
          <a:p>
            <a:pPr eaLnBrk="1" hangingPunct="1"/>
            <a:r>
              <a:rPr lang="en-US" altLang="en-US" b="1" smtClean="0">
                <a:latin typeface="Tempus Sans ITC" pitchFamily="82" charset="0"/>
              </a:rPr>
              <a:t>Entomology</a:t>
            </a:r>
          </a:p>
          <a:p>
            <a:pPr eaLnBrk="1" hangingPunct="1"/>
            <a:r>
              <a:rPr lang="en-US" altLang="en-US" b="1" smtClean="0">
                <a:latin typeface="Tempus Sans ITC" pitchFamily="82" charset="0"/>
              </a:rPr>
              <a:t>Botany</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3028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04800"/>
            <a:ext cx="4953000" cy="1143000"/>
          </a:xfrm>
        </p:spPr>
        <p:txBody>
          <a:bodyPr/>
          <a:lstStyle/>
          <a:p>
            <a:pPr eaLnBrk="1" hangingPunct="1"/>
            <a:r>
              <a:rPr lang="en-US" altLang="en-US" sz="4800" b="1" smtClean="0">
                <a:latin typeface="Tempus Sans ITC" pitchFamily="82" charset="0"/>
              </a:rPr>
              <a:t>Forensic Anthropology</a:t>
            </a:r>
          </a:p>
        </p:txBody>
      </p:sp>
      <p:sp>
        <p:nvSpPr>
          <p:cNvPr id="4099" name="Rectangle 3"/>
          <p:cNvSpPr>
            <a:spLocks noGrp="1" noChangeArrowheads="1"/>
          </p:cNvSpPr>
          <p:nvPr>
            <p:ph type="body" sz="half" idx="1"/>
          </p:nvPr>
        </p:nvSpPr>
        <p:spPr>
          <a:xfrm>
            <a:off x="685800" y="1981200"/>
            <a:ext cx="4191000" cy="4114800"/>
          </a:xfrm>
        </p:spPr>
        <p:txBody>
          <a:bodyPr/>
          <a:lstStyle/>
          <a:p>
            <a:pPr eaLnBrk="1" hangingPunct="1">
              <a:buFontTx/>
              <a:buNone/>
            </a:pPr>
            <a:r>
              <a:rPr lang="en-US" altLang="en-US" sz="2800" smtClean="0">
                <a:latin typeface="Comic Sans MS" pitchFamily="66" charset="0"/>
              </a:rPr>
              <a:t>   </a:t>
            </a:r>
            <a:r>
              <a:rPr lang="en-US" altLang="en-US" b="1" smtClean="0">
                <a:latin typeface="Comic Sans MS" pitchFamily="66" charset="0"/>
              </a:rPr>
              <a:t>Hic locus est ubi mortui viveuntes docent</a:t>
            </a:r>
            <a:r>
              <a:rPr lang="en-US" altLang="en-US" b="1" smtClean="0"/>
              <a:t>.</a:t>
            </a:r>
          </a:p>
          <a:p>
            <a:pPr eaLnBrk="1" hangingPunct="1">
              <a:buFontTx/>
              <a:buNone/>
            </a:pPr>
            <a:endParaRPr lang="en-US" altLang="en-US" b="1" smtClean="0"/>
          </a:p>
          <a:p>
            <a:pPr eaLnBrk="1" hangingPunct="1">
              <a:buFontTx/>
              <a:buNone/>
            </a:pPr>
            <a:r>
              <a:rPr lang="en-US" altLang="en-US" b="1" smtClean="0">
                <a:latin typeface="Tempus Sans ITC" pitchFamily="82" charset="0"/>
              </a:rPr>
              <a:t>   This is the place where the dead teach the living.</a:t>
            </a:r>
          </a:p>
        </p:txBody>
      </p:sp>
      <p:graphicFrame>
        <p:nvGraphicFramePr>
          <p:cNvPr id="4100" name="Object 4"/>
          <p:cNvGraphicFramePr>
            <a:graphicFrameLocks noChangeAspect="1"/>
          </p:cNvGraphicFramePr>
          <p:nvPr>
            <p:ph type="clipArt" sz="half" idx="2"/>
          </p:nvPr>
        </p:nvGraphicFramePr>
        <p:xfrm>
          <a:off x="4876800" y="1143000"/>
          <a:ext cx="3181350" cy="4876800"/>
        </p:xfrm>
        <a:graphic>
          <a:graphicData uri="http://schemas.openxmlformats.org/presentationml/2006/ole">
            <mc:AlternateContent xmlns:mc="http://schemas.openxmlformats.org/markup-compatibility/2006">
              <mc:Choice xmlns:v="urn:schemas-microsoft-com:vml" Requires="v">
                <p:oleObj spid="_x0000_s4101" r:id="rId3" imgW="963168" imgH="1475232" progId="MS_ClipArt_Gallery">
                  <p:embed/>
                </p:oleObj>
              </mc:Choice>
              <mc:Fallback>
                <p:oleObj r:id="rId3" imgW="963168" imgH="1475232" progId="MS_ClipArt_Gallery">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43000"/>
                        <a:ext cx="318135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a:xfrm>
            <a:off x="1600200" y="228600"/>
            <a:ext cx="6096000" cy="1143000"/>
          </a:xfrm>
          <a:noFill/>
        </p:spPr>
        <p:txBody>
          <a:bodyPr lIns="92075" tIns="46038" rIns="92075" bIns="46038"/>
          <a:lstStyle/>
          <a:p>
            <a:pPr eaLnBrk="1" hangingPunct="1"/>
            <a:r>
              <a:rPr lang="en-US" altLang="en-US" b="1" smtClean="0">
                <a:latin typeface="Tempus Sans ITC" pitchFamily="82" charset="0"/>
              </a:rPr>
              <a:t>Anthropology</a:t>
            </a:r>
          </a:p>
        </p:txBody>
      </p:sp>
      <p:sp>
        <p:nvSpPr>
          <p:cNvPr id="11267" name="Rectangle 3"/>
          <p:cNvSpPr>
            <a:spLocks noChangeArrowheads="1"/>
          </p:cNvSpPr>
          <p:nvPr>
            <p:ph type="body" idx="1"/>
          </p:nvPr>
        </p:nvSpPr>
        <p:spPr>
          <a:xfrm>
            <a:off x="1066800" y="1219200"/>
            <a:ext cx="7543800" cy="5181600"/>
          </a:xfrm>
          <a:noFill/>
        </p:spPr>
        <p:txBody>
          <a:bodyPr lIns="92075" tIns="46038" rIns="92075" bIns="46038"/>
          <a:lstStyle/>
          <a:p>
            <a:pPr eaLnBrk="1" hangingPunct="1">
              <a:buFontTx/>
              <a:buNone/>
            </a:pPr>
            <a:r>
              <a:rPr lang="en-US" altLang="en-US" b="1" smtClean="0">
                <a:latin typeface="Tempus Sans ITC" pitchFamily="82" charset="0"/>
              </a:rPr>
              <a:t>   A forensic anthropologist provides basic identification of skeletonized or badly decomposed remains.</a:t>
            </a:r>
          </a:p>
          <a:p>
            <a:pPr eaLnBrk="1" hangingPunct="1">
              <a:buFontTx/>
              <a:buNone/>
            </a:pPr>
            <a:r>
              <a:rPr lang="en-US" altLang="en-US" b="1" smtClean="0">
                <a:latin typeface="Tempus Sans ITC" pitchFamily="82" charset="0"/>
              </a:rPr>
              <a:t>   From a whole bone or part of a bone, the scientist may be able to determine</a:t>
            </a:r>
            <a:r>
              <a:rPr lang="en-US" altLang="en-US" sz="3600" b="1" smtClean="0">
                <a:latin typeface="Tempus Sans ITC" pitchFamily="82" charset="0"/>
              </a:rPr>
              <a:t>:</a:t>
            </a:r>
            <a:endParaRPr lang="en-US" altLang="en-US" b="1" smtClean="0">
              <a:latin typeface="Tempus Sans ITC" pitchFamily="82" charset="0"/>
            </a:endParaRPr>
          </a:p>
          <a:p>
            <a:pPr lvl="4" eaLnBrk="1" hangingPunct="1"/>
            <a:r>
              <a:rPr lang="en-US" altLang="en-US" sz="3200" b="1" smtClean="0">
                <a:latin typeface="Tempus Sans ITC" pitchFamily="82" charset="0"/>
              </a:rPr>
              <a:t>Age</a:t>
            </a:r>
          </a:p>
          <a:p>
            <a:pPr lvl="4" eaLnBrk="1" hangingPunct="1"/>
            <a:r>
              <a:rPr lang="en-US" altLang="en-US" sz="3200" b="1" smtClean="0">
                <a:latin typeface="Tempus Sans ITC" pitchFamily="82" charset="0"/>
              </a:rPr>
              <a:t>Sex</a:t>
            </a:r>
          </a:p>
          <a:p>
            <a:pPr lvl="4" eaLnBrk="1" hangingPunct="1"/>
            <a:r>
              <a:rPr lang="en-US" altLang="en-US" sz="3200" b="1" smtClean="0">
                <a:latin typeface="Tempus Sans ITC" pitchFamily="82" charset="0"/>
              </a:rPr>
              <a:t>Race</a:t>
            </a:r>
          </a:p>
          <a:p>
            <a:pPr lvl="4" eaLnBrk="1" hangingPunct="1"/>
            <a:r>
              <a:rPr lang="en-US" altLang="en-US" sz="3200" b="1" smtClean="0">
                <a:latin typeface="Tempus Sans ITC" pitchFamily="82" charset="0"/>
              </a:rPr>
              <a:t>Height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685800" y="609600"/>
            <a:ext cx="7696200" cy="4267200"/>
          </a:xfrm>
        </p:spPr>
        <p:txBody>
          <a:bodyPr/>
          <a:lstStyle/>
          <a:p>
            <a:pPr eaLnBrk="1" hangingPunct="1"/>
            <a:r>
              <a:rPr lang="en-US" altLang="en-US" sz="7200" smtClean="0">
                <a:solidFill>
                  <a:schemeClr val="tx1"/>
                </a:solidFill>
                <a:latin typeface="Tempus Sans ITC" pitchFamily="82" charset="0"/>
              </a:rPr>
              <a:t>How many bones are there in the human body?</a:t>
            </a:r>
            <a:r>
              <a:rPr lang="en-US" altLang="en-US" sz="7200" smtClean="0">
                <a:solidFill>
                  <a:schemeClr val="tx1"/>
                </a:solidFill>
              </a:rPr>
              <a:t/>
            </a:r>
            <a:br>
              <a:rPr lang="en-US" altLang="en-US" sz="7200" smtClean="0">
                <a:solidFill>
                  <a:schemeClr val="tx1"/>
                </a:solidFill>
              </a:rPr>
            </a:br>
            <a:endParaRPr lang="en-US" altLang="en-US" sz="7200" smtClean="0">
              <a:solidFill>
                <a:schemeClr val="tx1"/>
              </a:solidFill>
            </a:endParaRPr>
          </a:p>
        </p:txBody>
      </p:sp>
      <p:sp>
        <p:nvSpPr>
          <p:cNvPr id="28678" name="Rectangle 6"/>
          <p:cNvSpPr>
            <a:spLocks noGrp="1" noChangeArrowheads="1"/>
          </p:cNvSpPr>
          <p:nvPr>
            <p:ph type="body" idx="1"/>
          </p:nvPr>
        </p:nvSpPr>
        <p:spPr>
          <a:xfrm>
            <a:off x="685800" y="4953000"/>
            <a:ext cx="7772400" cy="1143000"/>
          </a:xfrm>
        </p:spPr>
        <p:txBody>
          <a:bodyPr/>
          <a:lstStyle/>
          <a:p>
            <a:pPr algn="ctr" eaLnBrk="1" hangingPunct="1">
              <a:buFontTx/>
              <a:buNone/>
            </a:pPr>
            <a:r>
              <a:rPr lang="en-US" altLang="en-US" sz="6000" smtClean="0">
                <a:latin typeface="Tempus Sans ITC" pitchFamily="82" charset="0"/>
              </a:rPr>
              <a:t>206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fade">
                                      <p:cBhvr>
                                        <p:cTn id="7" dur="1000"/>
                                        <p:tgtEl>
                                          <p:spTgt spid="28678">
                                            <p:txEl>
                                              <p:pRg st="0" end="0"/>
                                            </p:txEl>
                                          </p:spTgt>
                                        </p:tgtEl>
                                      </p:cBhvr>
                                    </p:animEffect>
                                    <p:anim calcmode="lin" valueType="num">
                                      <p:cBhvr>
                                        <p:cTn id="8" dur="10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67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a:lstStyle/>
          <a:p>
            <a:pPr eaLnBrk="1" hangingPunct="1"/>
            <a:r>
              <a:rPr lang="en-US" altLang="en-US" sz="6000" b="1" smtClean="0">
                <a:latin typeface="Tempus Sans ITC" pitchFamily="82" charset="0"/>
              </a:rPr>
              <a:t>Age Determination</a:t>
            </a:r>
          </a:p>
        </p:txBody>
      </p:sp>
      <p:sp>
        <p:nvSpPr>
          <p:cNvPr id="7171" name="Rectangle 3"/>
          <p:cNvSpPr>
            <a:spLocks noGrp="1" noChangeArrowheads="1"/>
          </p:cNvSpPr>
          <p:nvPr>
            <p:ph type="body" sz="half" idx="1"/>
          </p:nvPr>
        </p:nvSpPr>
        <p:spPr>
          <a:xfrm>
            <a:off x="304800" y="1676400"/>
            <a:ext cx="3657600" cy="4038600"/>
          </a:xfrm>
        </p:spPr>
        <p:txBody>
          <a:bodyPr/>
          <a:lstStyle/>
          <a:p>
            <a:pPr eaLnBrk="1" hangingPunct="1">
              <a:lnSpc>
                <a:spcPct val="90000"/>
              </a:lnSpc>
              <a:buFontTx/>
              <a:buNone/>
            </a:pPr>
            <a:r>
              <a:rPr lang="en-US" altLang="en-US" b="1" smtClean="0">
                <a:latin typeface="Tempus Sans ITC" pitchFamily="82" charset="0"/>
              </a:rPr>
              <a:t>Sutures:</a:t>
            </a:r>
          </a:p>
          <a:p>
            <a:pPr eaLnBrk="1" hangingPunct="1">
              <a:lnSpc>
                <a:spcPct val="90000"/>
              </a:lnSpc>
              <a:buFontTx/>
              <a:buNone/>
            </a:pPr>
            <a:r>
              <a:rPr lang="en-US" altLang="en-US" b="1" smtClean="0">
                <a:latin typeface="Tempus Sans ITC" pitchFamily="82" charset="0"/>
              </a:rPr>
              <a:t>   Three major cranial sutures appear as distinct lines in youth and gradually close from the inside out.</a:t>
            </a:r>
          </a:p>
        </p:txBody>
      </p:sp>
      <p:pic>
        <p:nvPicPr>
          <p:cNvPr id="7172" name="Picture 4"/>
          <p:cNvPicPr>
            <a:picLocks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114800" y="1905000"/>
            <a:ext cx="4724400" cy="35433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143000"/>
          </a:xfrm>
        </p:spPr>
        <p:txBody>
          <a:bodyPr/>
          <a:lstStyle/>
          <a:p>
            <a:pPr eaLnBrk="1" hangingPunct="1"/>
            <a:r>
              <a:rPr lang="en-US" altLang="en-US" sz="5400" b="1" smtClean="0">
                <a:latin typeface="Tempus Sans ITC" pitchFamily="82" charset="0"/>
              </a:rPr>
              <a:t>Age Determination</a:t>
            </a:r>
          </a:p>
        </p:txBody>
      </p:sp>
      <p:sp>
        <p:nvSpPr>
          <p:cNvPr id="8195" name="Rectangle 3"/>
          <p:cNvSpPr>
            <a:spLocks noGrp="1" noChangeArrowheads="1"/>
          </p:cNvSpPr>
          <p:nvPr>
            <p:ph type="body" sz="half" idx="1"/>
          </p:nvPr>
        </p:nvSpPr>
        <p:spPr>
          <a:xfrm>
            <a:off x="381000" y="1752600"/>
            <a:ext cx="3810000" cy="4343400"/>
          </a:xfrm>
        </p:spPr>
        <p:txBody>
          <a:bodyPr/>
          <a:lstStyle/>
          <a:p>
            <a:pPr eaLnBrk="1" hangingPunct="1">
              <a:buFontTx/>
              <a:buNone/>
            </a:pPr>
            <a:r>
              <a:rPr lang="en-US" altLang="en-US" sz="2400" b="1" smtClean="0">
                <a:latin typeface="Tempus Sans ITC" pitchFamily="82" charset="0"/>
              </a:rPr>
              <a:t>Basilar Suture</a:t>
            </a:r>
          </a:p>
          <a:p>
            <a:pPr eaLnBrk="1" hangingPunct="1">
              <a:buFontTx/>
              <a:buNone/>
            </a:pPr>
            <a:r>
              <a:rPr lang="en-US" altLang="en-US" sz="2400" b="1" smtClean="0">
                <a:latin typeface="Tempus Sans ITC" pitchFamily="82" charset="0"/>
              </a:rPr>
              <a:t>    Technically known as the synchondrosis spheno-occipitalis closes in females as young as 14 and in males as young as 16.  If the suture is open, the individual is generally considered 18 or younger.</a:t>
            </a:r>
          </a:p>
        </p:txBody>
      </p:sp>
      <p:pic>
        <p:nvPicPr>
          <p:cNvPr id="8196" name="Picture 4"/>
          <p:cNvPicPr>
            <a:picLocks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572000" y="2590800"/>
            <a:ext cx="3810000" cy="2857500"/>
          </a:xfrm>
          <a:ln w="3175">
            <a:solidFill>
              <a:schemeClr val="tx1"/>
            </a:solidFill>
            <a:miter lim="800000"/>
            <a:headEnd/>
            <a:tailEnd/>
          </a:ln>
        </p:spPr>
      </p:pic>
      <p:sp>
        <p:nvSpPr>
          <p:cNvPr id="8197" name="Oval 5"/>
          <p:cNvSpPr>
            <a:spLocks noChangeArrowheads="1"/>
          </p:cNvSpPr>
          <p:nvPr/>
        </p:nvSpPr>
        <p:spPr bwMode="auto">
          <a:xfrm>
            <a:off x="5181600" y="3200400"/>
            <a:ext cx="1143000" cy="1143000"/>
          </a:xfrm>
          <a:prstGeom prst="ellipse">
            <a:avLst/>
          </a:prstGeom>
          <a:noFill/>
          <a:ln w="28575"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7772400" cy="1143000"/>
          </a:xfrm>
        </p:spPr>
        <p:txBody>
          <a:bodyPr/>
          <a:lstStyle/>
          <a:p>
            <a:pPr eaLnBrk="1" hangingPunct="1"/>
            <a:r>
              <a:rPr lang="en-US" altLang="en-US" sz="4800" b="1" smtClean="0">
                <a:latin typeface="Tempus Sans ITC" pitchFamily="82" charset="0"/>
              </a:rPr>
              <a:t>Gender Differences in Bones</a:t>
            </a:r>
          </a:p>
        </p:txBody>
      </p:sp>
      <p:sp>
        <p:nvSpPr>
          <p:cNvPr id="9219" name="Rectangle 3"/>
          <p:cNvSpPr>
            <a:spLocks noGrp="1" noChangeArrowheads="1"/>
          </p:cNvSpPr>
          <p:nvPr>
            <p:ph type="body" sz="half" idx="1"/>
          </p:nvPr>
        </p:nvSpPr>
        <p:spPr>
          <a:xfrm>
            <a:off x="228600" y="1371600"/>
            <a:ext cx="8915400" cy="1371600"/>
          </a:xfrm>
        </p:spPr>
        <p:txBody>
          <a:bodyPr/>
          <a:lstStyle/>
          <a:p>
            <a:pPr eaLnBrk="1" hangingPunct="1">
              <a:buFontTx/>
              <a:buNone/>
            </a:pPr>
            <a:r>
              <a:rPr lang="en-US" altLang="en-US" sz="2800" b="1" smtClean="0">
                <a:latin typeface="Tempus Sans ITC" pitchFamily="82" charset="0"/>
              </a:rPr>
              <a:t>   The pelvis of the female is wider.  Males have a narrow subpubic angle </a:t>
            </a:r>
            <a:r>
              <a:rPr lang="en-US" altLang="en-US" sz="2800" b="1" smtClean="0">
                <a:solidFill>
                  <a:schemeClr val="tx2"/>
                </a:solidFill>
                <a:latin typeface="Tempus Sans ITC" pitchFamily="82" charset="0"/>
              </a:rPr>
              <a:t>(A)</a:t>
            </a:r>
            <a:r>
              <a:rPr lang="en-US" altLang="en-US" sz="2800" b="1" smtClean="0">
                <a:latin typeface="Tempus Sans ITC" pitchFamily="82" charset="0"/>
              </a:rPr>
              <a:t>  and a narrow pubic bone body </a:t>
            </a:r>
            <a:r>
              <a:rPr lang="en-US" altLang="en-US" sz="2800" b="1" smtClean="0">
                <a:solidFill>
                  <a:schemeClr val="tx2"/>
                </a:solidFill>
                <a:latin typeface="Tempus Sans ITC" pitchFamily="82" charset="0"/>
              </a:rPr>
              <a:t>(B).</a:t>
            </a:r>
            <a:endParaRPr lang="en-US" altLang="en-US" sz="2800" b="1" smtClean="0">
              <a:latin typeface="Tempus Sans ITC" pitchFamily="82" charset="0"/>
            </a:endParaRPr>
          </a:p>
        </p:txBody>
      </p:sp>
      <p:pic>
        <p:nvPicPr>
          <p:cNvPr id="9220" name="Picture 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905000" y="2757488"/>
            <a:ext cx="4724400" cy="37798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228600"/>
            <a:ext cx="7772400" cy="914400"/>
          </a:xfrm>
        </p:spPr>
        <p:txBody>
          <a:bodyPr/>
          <a:lstStyle/>
          <a:p>
            <a:pPr eaLnBrk="1" hangingPunct="1"/>
            <a:r>
              <a:rPr lang="en-US" altLang="en-US" smtClean="0"/>
              <a:t>Male                      Female</a:t>
            </a:r>
          </a:p>
        </p:txBody>
      </p:sp>
      <p:sp>
        <p:nvSpPr>
          <p:cNvPr id="10243" name="Rectangle 3"/>
          <p:cNvSpPr>
            <a:spLocks noGrp="1" noChangeArrowheads="1"/>
          </p:cNvSpPr>
          <p:nvPr>
            <p:ph type="body" idx="1"/>
          </p:nvPr>
        </p:nvSpPr>
        <p:spPr/>
        <p:txBody>
          <a:bodyPr/>
          <a:lstStyle/>
          <a:p>
            <a:pPr eaLnBrk="1" hangingPunct="1"/>
            <a:endParaRPr lang="en-US" altLang="en-US" smtClean="0"/>
          </a:p>
        </p:txBody>
      </p:sp>
      <p:pic>
        <p:nvPicPr>
          <p:cNvPr id="10244" name="Picture 4"/>
          <p:cNvPicPr>
            <a:picLocks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05400" y="1143000"/>
            <a:ext cx="3733800" cy="2981325"/>
          </a:xfrm>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37338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19600"/>
            <a:ext cx="3962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19600"/>
            <a:ext cx="35052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8"/>
          <p:cNvSpPr>
            <a:spLocks noChangeShapeType="1"/>
          </p:cNvSpPr>
          <p:nvPr/>
        </p:nvSpPr>
        <p:spPr bwMode="auto">
          <a:xfrm>
            <a:off x="5257800" y="2590800"/>
            <a:ext cx="3352800" cy="0"/>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Line 9"/>
          <p:cNvSpPr>
            <a:spLocks noChangeShapeType="1"/>
          </p:cNvSpPr>
          <p:nvPr/>
        </p:nvSpPr>
        <p:spPr bwMode="auto">
          <a:xfrm>
            <a:off x="609600" y="2362200"/>
            <a:ext cx="3276600" cy="0"/>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Line 10"/>
          <p:cNvSpPr>
            <a:spLocks noChangeShapeType="1"/>
          </p:cNvSpPr>
          <p:nvPr/>
        </p:nvSpPr>
        <p:spPr bwMode="auto">
          <a:xfrm>
            <a:off x="6248400" y="3048000"/>
            <a:ext cx="1371600" cy="0"/>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Line 11"/>
          <p:cNvSpPr>
            <a:spLocks noChangeShapeType="1"/>
          </p:cNvSpPr>
          <p:nvPr/>
        </p:nvSpPr>
        <p:spPr bwMode="auto">
          <a:xfrm>
            <a:off x="1676400" y="2971800"/>
            <a:ext cx="1219200" cy="0"/>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Line 12"/>
          <p:cNvSpPr>
            <a:spLocks noChangeShapeType="1"/>
          </p:cNvSpPr>
          <p:nvPr/>
        </p:nvSpPr>
        <p:spPr bwMode="auto">
          <a:xfrm>
            <a:off x="1600200" y="6629400"/>
            <a:ext cx="1295400" cy="0"/>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Line 13"/>
          <p:cNvSpPr>
            <a:spLocks noChangeShapeType="1"/>
          </p:cNvSpPr>
          <p:nvPr/>
        </p:nvSpPr>
        <p:spPr bwMode="auto">
          <a:xfrm>
            <a:off x="6019800" y="6629400"/>
            <a:ext cx="1981200" cy="0"/>
          </a:xfrm>
          <a:prstGeom prst="line">
            <a:avLst/>
          </a:prstGeom>
          <a:noFill/>
          <a:ln w="381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Text Box 14"/>
          <p:cNvSpPr txBox="1">
            <a:spLocks noChangeArrowheads="1"/>
          </p:cNvSpPr>
          <p:nvPr/>
        </p:nvSpPr>
        <p:spPr bwMode="auto">
          <a:xfrm>
            <a:off x="3413125" y="6500813"/>
            <a:ext cx="228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latin typeface="Tempus Sans ITC" pitchFamily="82" charset="0"/>
              </a:rPr>
              <a:t>Sub Pubic Angle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513</Words>
  <Application>Microsoft Office PowerPoint</Application>
  <PresentationFormat>On-screen Show (4:3)</PresentationFormat>
  <Paragraphs>76</Paragraphs>
  <Slides>18</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Times New Roman</vt:lpstr>
      <vt:lpstr>Arial</vt:lpstr>
      <vt:lpstr>Tempus Sans ITC</vt:lpstr>
      <vt:lpstr>Comic Sans MS</vt:lpstr>
      <vt:lpstr>Times</vt:lpstr>
      <vt:lpstr>Default Design</vt:lpstr>
      <vt:lpstr>Microsoft Clip Gallery</vt:lpstr>
      <vt:lpstr>Forensic Anthropology Part II</vt:lpstr>
      <vt:lpstr>Forensic Anthropology</vt:lpstr>
      <vt:lpstr>Forensic Anthropology</vt:lpstr>
      <vt:lpstr>Anthropology</vt:lpstr>
      <vt:lpstr>How many bones are there in the human body? </vt:lpstr>
      <vt:lpstr>Age Determination</vt:lpstr>
      <vt:lpstr>Age Determination</vt:lpstr>
      <vt:lpstr>Gender Differences in Bones</vt:lpstr>
      <vt:lpstr>Male                      Female</vt:lpstr>
      <vt:lpstr>Gender Differences (cont)</vt:lpstr>
      <vt:lpstr>Gender Differences (cont)</vt:lpstr>
      <vt:lpstr>Gender Differences (cont)</vt:lpstr>
      <vt:lpstr>Gender Differences (cont)</vt:lpstr>
      <vt:lpstr>Human Stature</vt:lpstr>
      <vt:lpstr>Race</vt:lpstr>
      <vt:lpstr>Race (just a few examples)</vt:lpstr>
      <vt:lpstr>Racial Differences   What differences do you notice between these three skulls?  Could you tell each race? </vt:lpstr>
      <vt:lpstr>Homework Questions</vt:lpstr>
    </vt:vector>
  </TitlesOfParts>
  <Company>Community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Anthropology</dc:title>
  <dc:creator>Plymouth-Canton</dc:creator>
  <cp:lastModifiedBy>Windows User</cp:lastModifiedBy>
  <cp:revision>20</cp:revision>
  <cp:lastPrinted>2015-05-04T16:23:31Z</cp:lastPrinted>
  <dcterms:created xsi:type="dcterms:W3CDTF">2005-11-29T13:54:43Z</dcterms:created>
  <dcterms:modified xsi:type="dcterms:W3CDTF">2015-05-18T15:28:05Z</dcterms:modified>
</cp:coreProperties>
</file>