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6" r:id="rId6"/>
    <p:sldId id="258" r:id="rId7"/>
    <p:sldId id="262" r:id="rId8"/>
    <p:sldId id="267" r:id="rId9"/>
    <p:sldId id="263" r:id="rId10"/>
    <p:sldId id="264" r:id="rId11"/>
    <p:sldId id="265" r:id="rId12"/>
    <p:sldId id="268" r:id="rId13"/>
    <p:sldId id="269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88C7-4685-4E5B-84D6-A5098F3F96CE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2D2A-E822-4841-95C4-761E41199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3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88C7-4685-4E5B-84D6-A5098F3F96CE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2D2A-E822-4841-95C4-761E41199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59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88C7-4685-4E5B-84D6-A5098F3F96CE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2D2A-E822-4841-95C4-761E41199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7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88C7-4685-4E5B-84D6-A5098F3F96CE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2D2A-E822-4841-95C4-761E41199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5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88C7-4685-4E5B-84D6-A5098F3F96CE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2D2A-E822-4841-95C4-761E41199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88C7-4685-4E5B-84D6-A5098F3F96CE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2D2A-E822-4841-95C4-761E41199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11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88C7-4685-4E5B-84D6-A5098F3F96CE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2D2A-E822-4841-95C4-761E41199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7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88C7-4685-4E5B-84D6-A5098F3F96CE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2D2A-E822-4841-95C4-761E41199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03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88C7-4685-4E5B-84D6-A5098F3F96CE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2D2A-E822-4841-95C4-761E41199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6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88C7-4685-4E5B-84D6-A5098F3F96CE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2D2A-E822-4841-95C4-761E41199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9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E88C7-4685-4E5B-84D6-A5098F3F96CE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62D2A-E822-4841-95C4-761E41199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1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E88C7-4685-4E5B-84D6-A5098F3F96CE}" type="datetimeFigureOut">
              <a:rPr lang="en-US" smtClean="0"/>
              <a:t>12/1/2014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62D2A-E822-4841-95C4-761E41199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4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914400"/>
            <a:ext cx="8305800" cy="1470025"/>
          </a:xfrm>
        </p:spPr>
        <p:txBody>
          <a:bodyPr/>
          <a:lstStyle/>
          <a:p>
            <a:r>
              <a:rPr lang="en-US" dirty="0" smtClean="0"/>
              <a:t>Dental Identification and Lip Prints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6096000"/>
            <a:ext cx="6400800" cy="49629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Original PowerPoint from: Mr</a:t>
            </a:r>
            <a:r>
              <a:rPr lang="en-US" dirty="0" smtClean="0"/>
              <a:t>. </a:t>
            </a:r>
            <a:r>
              <a:rPr lang="en-US" dirty="0" err="1" smtClean="0"/>
              <a:t>Syswerda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2762250" cy="243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41" y="3523755"/>
            <a:ext cx="27622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93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Severity of Bite 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four items represent the common levels of severity observed with bite marks:</a:t>
            </a:r>
          </a:p>
          <a:p>
            <a:pPr lvl="1"/>
            <a:r>
              <a:rPr lang="en-US" dirty="0"/>
              <a:t>1. clearly defined -- </a:t>
            </a:r>
            <a:r>
              <a:rPr lang="en-US" dirty="0" smtClean="0"/>
              <a:t>observable </a:t>
            </a:r>
            <a:r>
              <a:rPr lang="en-US" dirty="0"/>
              <a:t>pressure</a:t>
            </a:r>
          </a:p>
          <a:p>
            <a:pPr lvl="1"/>
            <a:r>
              <a:rPr lang="en-US" dirty="0"/>
              <a:t>2. obviously defined -- </a:t>
            </a:r>
            <a:r>
              <a:rPr lang="en-US" dirty="0" smtClean="0"/>
              <a:t>significant </a:t>
            </a:r>
            <a:r>
              <a:rPr lang="en-US" dirty="0"/>
              <a:t>pressure</a:t>
            </a:r>
          </a:p>
          <a:p>
            <a:pPr lvl="1"/>
            <a:r>
              <a:rPr lang="en-US" dirty="0"/>
              <a:t>3. quite noticeable -- violent pressure</a:t>
            </a:r>
          </a:p>
          <a:p>
            <a:pPr lvl="1"/>
            <a:r>
              <a:rPr lang="en-US" dirty="0"/>
              <a:t>4. lacerated -- skin violently torn from body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57800"/>
            <a:ext cx="1972994" cy="154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8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Occasionally, forensic </a:t>
            </a:r>
            <a:r>
              <a:rPr lang="en-US" dirty="0" err="1" smtClean="0"/>
              <a:t>odontologists</a:t>
            </a:r>
            <a:r>
              <a:rPr lang="en-US" dirty="0" smtClean="0"/>
              <a:t> may be called upon to assess the teeth of an individual who believes their dentist or orthodontist has made a mistake in treating or failing to treat a dental ailment. </a:t>
            </a:r>
          </a:p>
          <a:p>
            <a:r>
              <a:rPr lang="en-US" dirty="0" smtClean="0"/>
              <a:t>These proceedings usually are determined in a civil court.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671834"/>
            <a:ext cx="2466975" cy="183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243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Forensic </a:t>
            </a:r>
            <a:r>
              <a:rPr lang="en-US" dirty="0" err="1" smtClean="0"/>
              <a:t>odontologists</a:t>
            </a:r>
            <a:r>
              <a:rPr lang="en-US" dirty="0" smtClean="0"/>
              <a:t> are also asked to help estimate the age of unknown individuals based on several factors:</a:t>
            </a:r>
          </a:p>
          <a:p>
            <a:pPr lvl="1"/>
            <a:r>
              <a:rPr lang="en-US" dirty="0" smtClean="0"/>
              <a:t>Number of teeth in their mouth:</a:t>
            </a:r>
          </a:p>
          <a:p>
            <a:pPr lvl="2"/>
            <a:r>
              <a:rPr lang="en-US" dirty="0" smtClean="0"/>
              <a:t>Children have 20 “baby” teeth though often not all at once. (8 incisors, 4 canines, 8 molars)</a:t>
            </a:r>
          </a:p>
          <a:p>
            <a:pPr lvl="2"/>
            <a:r>
              <a:rPr lang="en-US" dirty="0" smtClean="0"/>
              <a:t>Adults have 32 teeth including wisdom teeth, the removal of which would bring that number to 28.</a:t>
            </a:r>
            <a:r>
              <a:rPr lang="en-US" dirty="0"/>
              <a:t> </a:t>
            </a:r>
            <a:r>
              <a:rPr lang="en-US" dirty="0" smtClean="0"/>
              <a:t>(8 incisors, 4 canines, 8 pre-molars, 12 molars.)</a:t>
            </a:r>
          </a:p>
        </p:txBody>
      </p:sp>
    </p:spTree>
    <p:extLst>
      <p:ext uri="{BB962C8B-B14F-4D97-AF65-F5344CB8AC3E}">
        <p14:creationId xmlns:p14="http://schemas.microsoft.com/office/powerpoint/2010/main" val="422837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Age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Additionally, forensic </a:t>
            </a:r>
            <a:r>
              <a:rPr lang="en-US" dirty="0" err="1" smtClean="0"/>
              <a:t>odontologists</a:t>
            </a:r>
            <a:r>
              <a:rPr lang="en-US" dirty="0" smtClean="0"/>
              <a:t> can use the following information to estimate age:</a:t>
            </a:r>
          </a:p>
          <a:p>
            <a:pPr lvl="1"/>
            <a:r>
              <a:rPr lang="en-US" dirty="0" smtClean="0"/>
              <a:t>Condition of tooth enamel.</a:t>
            </a:r>
          </a:p>
          <a:p>
            <a:pPr lvl="1"/>
            <a:r>
              <a:rPr lang="en-US" dirty="0" smtClean="0"/>
              <a:t>Condition of tooth root.</a:t>
            </a:r>
          </a:p>
          <a:p>
            <a:pPr lvl="1"/>
            <a:r>
              <a:rPr lang="en-US" dirty="0" smtClean="0"/>
              <a:t>Tooth decay.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227647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50218"/>
            <a:ext cx="3801464" cy="370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02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 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Lip Prints are used less frequently than other methods of identification.</a:t>
            </a:r>
          </a:p>
          <a:p>
            <a:r>
              <a:rPr lang="en-US" dirty="0" smtClean="0"/>
              <a:t>Lip prints are believed to be unique, though limited testing has been done to substantiate this claim.</a:t>
            </a:r>
          </a:p>
          <a:p>
            <a:r>
              <a:rPr lang="en-US" dirty="0" smtClean="0"/>
              <a:t>Genetics and environment play a role in </a:t>
            </a:r>
            <a:r>
              <a:rPr lang="en-US" smtClean="0"/>
              <a:t>lip structure.</a:t>
            </a:r>
            <a:endParaRPr lang="en-US" dirty="0" smtClean="0"/>
          </a:p>
          <a:p>
            <a:r>
              <a:rPr lang="en-US" dirty="0" smtClean="0"/>
              <a:t>Lip prints are a lesser known method for identification; criminals don’t disguise them as regularly.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587612"/>
            <a:ext cx="1733550" cy="127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54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Forensic Dentistry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Forensic Dentistry involves the evaluation of dental evidence with the intent of assisting the administration of justice.</a:t>
            </a:r>
          </a:p>
          <a:p>
            <a:r>
              <a:rPr lang="en-US" dirty="0" smtClean="0"/>
              <a:t>It is more accurately called forensic odontology.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34765"/>
            <a:ext cx="2514600" cy="245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82" y="4648201"/>
            <a:ext cx="2570618" cy="160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97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Forensic </a:t>
            </a:r>
            <a:r>
              <a:rPr lang="en-US" dirty="0" err="1" smtClean="0"/>
              <a:t>Odontologists</a:t>
            </a:r>
            <a:r>
              <a:rPr lang="en-US" dirty="0" smtClean="0"/>
              <a:t> Do.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six primary responsibilities of Forensic </a:t>
            </a:r>
            <a:r>
              <a:rPr lang="en-US" dirty="0" err="1" smtClean="0"/>
              <a:t>Odontologists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Identification of human dental remains.</a:t>
            </a:r>
          </a:p>
          <a:p>
            <a:pPr lvl="1"/>
            <a:r>
              <a:rPr lang="en-US" dirty="0" smtClean="0"/>
              <a:t>Identification in mass fatalities.</a:t>
            </a:r>
          </a:p>
          <a:p>
            <a:pPr lvl="1"/>
            <a:r>
              <a:rPr lang="en-US" dirty="0" smtClean="0"/>
              <a:t>Cases of child/domestic abuse.</a:t>
            </a:r>
          </a:p>
          <a:p>
            <a:pPr lvl="1"/>
            <a:r>
              <a:rPr lang="en-US" dirty="0" smtClean="0"/>
              <a:t>Assessing injuries involving bite marks.</a:t>
            </a:r>
          </a:p>
          <a:p>
            <a:pPr lvl="1"/>
            <a:r>
              <a:rPr lang="en-US" dirty="0" smtClean="0"/>
              <a:t>Assessing malpractice in civil cases.</a:t>
            </a:r>
          </a:p>
          <a:p>
            <a:pPr lvl="1"/>
            <a:r>
              <a:rPr lang="en-US" dirty="0" smtClean="0"/>
              <a:t>Age estimation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54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Human Remains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teeth are highly unique; some experts say teeth are equally unique to fingerprints.</a:t>
            </a:r>
          </a:p>
          <a:p>
            <a:r>
              <a:rPr lang="en-US" dirty="0" smtClean="0"/>
              <a:t>Teeth are also very tough due to the high mineral levels they contain; they may survive circumstances that would destroy other tissues used for identification.</a:t>
            </a:r>
          </a:p>
          <a:p>
            <a:r>
              <a:rPr lang="en-US" dirty="0" smtClean="0"/>
              <a:t>Ante-mortem and post-mortem records can be compared to establish positive ID.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910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Human Remains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 following details, Forensic </a:t>
            </a:r>
            <a:r>
              <a:rPr lang="en-US" dirty="0" err="1" smtClean="0"/>
              <a:t>Odontologists</a:t>
            </a:r>
            <a:r>
              <a:rPr lang="en-US" dirty="0" smtClean="0"/>
              <a:t> are able to identify otherwise highly decomposed human remains:</a:t>
            </a:r>
          </a:p>
          <a:p>
            <a:pPr lvl="1"/>
            <a:r>
              <a:rPr lang="en-US" dirty="0" smtClean="0"/>
              <a:t>1. Fillings</a:t>
            </a:r>
          </a:p>
          <a:p>
            <a:pPr lvl="1"/>
            <a:r>
              <a:rPr lang="en-US" dirty="0" smtClean="0"/>
              <a:t>2. Extractions</a:t>
            </a:r>
          </a:p>
          <a:p>
            <a:pPr lvl="1"/>
            <a:r>
              <a:rPr lang="en-US" dirty="0" smtClean="0"/>
              <a:t>3. Surface and root patterns</a:t>
            </a:r>
          </a:p>
          <a:p>
            <a:pPr lvl="1"/>
            <a:r>
              <a:rPr lang="en-US" dirty="0" smtClean="0"/>
              <a:t>4. Adjacent teeth</a:t>
            </a:r>
          </a:p>
          <a:p>
            <a:pPr lvl="1"/>
            <a:r>
              <a:rPr lang="en-US" dirty="0" smtClean="0"/>
              <a:t>5. Angle of teeth relative to other teeth.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22212"/>
            <a:ext cx="2495550" cy="188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5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Mass Fatalities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some instances there are disasters in which many people lose their lives simultaneously and the remains are highly damaged (i.e. WTC 9/11).</a:t>
            </a:r>
          </a:p>
          <a:p>
            <a:r>
              <a:rPr lang="en-US" dirty="0" smtClean="0"/>
              <a:t>Forensic </a:t>
            </a:r>
            <a:r>
              <a:rPr lang="en-US" dirty="0" err="1" smtClean="0"/>
              <a:t>odontologists</a:t>
            </a:r>
            <a:r>
              <a:rPr lang="en-US" dirty="0" smtClean="0"/>
              <a:t> may be able to match surviving teeth to existing dental records.  Remember, teeth can survive much greater trauma than most body tissues.</a:t>
            </a:r>
          </a:p>
          <a:p>
            <a:r>
              <a:rPr lang="en-US" dirty="0" smtClean="0"/>
              <a:t>These dental remains can then be returned to their respective families for burial.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2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Child/Domestic Abuse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Sadly, many instances of child and domestic abuse involve biting.</a:t>
            </a:r>
          </a:p>
          <a:p>
            <a:r>
              <a:rPr lang="en-US" dirty="0" smtClean="0"/>
              <a:t>By analyzing the marks left behind, forensic </a:t>
            </a:r>
            <a:r>
              <a:rPr lang="en-US" dirty="0" err="1" smtClean="0"/>
              <a:t>odontologists</a:t>
            </a:r>
            <a:r>
              <a:rPr lang="en-US" dirty="0" smtClean="0"/>
              <a:t> are often able to determine a culprit and even their intent (based on the severity of the injury).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37050"/>
            <a:ext cx="30480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7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Assessing Injuries Involving Bite 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methods of this role are largely similar to assessing cases of abuse.</a:t>
            </a:r>
          </a:p>
          <a:p>
            <a:r>
              <a:rPr lang="en-US" dirty="0" smtClean="0"/>
              <a:t>There are two lists that can be used to identify bite marks and grade their severity respectfully.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29154"/>
            <a:ext cx="3335905" cy="2317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26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Bite 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following is a list of the seven types of bite marks recognized by most forensic </a:t>
            </a:r>
            <a:r>
              <a:rPr lang="en-US" dirty="0" err="1" smtClean="0"/>
              <a:t>odontologists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1. abrasion – minor mark on skin</a:t>
            </a:r>
          </a:p>
          <a:p>
            <a:pPr lvl="1"/>
            <a:r>
              <a:rPr lang="en-US" dirty="0"/>
              <a:t>2. contusion – bruising on skin</a:t>
            </a:r>
          </a:p>
          <a:p>
            <a:pPr lvl="1"/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dirty="0" smtClean="0"/>
              <a:t>hemorrhage- small break in skin</a:t>
            </a:r>
          </a:p>
          <a:p>
            <a:pPr lvl="1"/>
            <a:r>
              <a:rPr lang="en-US" dirty="0" smtClean="0"/>
              <a:t>4</a:t>
            </a:r>
            <a:r>
              <a:rPr lang="en-US" dirty="0"/>
              <a:t>. incision </a:t>
            </a:r>
            <a:r>
              <a:rPr lang="en-US" dirty="0" smtClean="0"/>
              <a:t>- </a:t>
            </a:r>
            <a:r>
              <a:rPr lang="en-US" dirty="0"/>
              <a:t>clean puncture of skin</a:t>
            </a:r>
          </a:p>
          <a:p>
            <a:pPr lvl="1"/>
            <a:r>
              <a:rPr lang="en-US" dirty="0" smtClean="0"/>
              <a:t>5. laceration- torn skin </a:t>
            </a:r>
          </a:p>
          <a:p>
            <a:pPr lvl="1"/>
            <a:r>
              <a:rPr lang="en-US" dirty="0" smtClean="0"/>
              <a:t>6</a:t>
            </a:r>
            <a:r>
              <a:rPr lang="en-US" dirty="0"/>
              <a:t>. avulsion </a:t>
            </a:r>
            <a:r>
              <a:rPr lang="en-US" dirty="0" smtClean="0"/>
              <a:t>- </a:t>
            </a:r>
            <a:r>
              <a:rPr lang="en-US" dirty="0"/>
              <a:t>removal of skin</a:t>
            </a:r>
          </a:p>
          <a:p>
            <a:pPr lvl="1"/>
            <a:r>
              <a:rPr lang="en-US" dirty="0"/>
              <a:t>7. artifact </a:t>
            </a:r>
            <a:r>
              <a:rPr lang="en-US" dirty="0" smtClean="0"/>
              <a:t>– piece of body has been removed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8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684</Words>
  <Application>Microsoft Office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Dental Identification and Lip Prints</vt:lpstr>
      <vt:lpstr>Forensic Dentistry</vt:lpstr>
      <vt:lpstr>What Forensic Odontologists Do.</vt:lpstr>
      <vt:lpstr>Identifying Human Remains</vt:lpstr>
      <vt:lpstr>Identifying Human Remains (cont.)</vt:lpstr>
      <vt:lpstr>Mass Fatalities</vt:lpstr>
      <vt:lpstr>Child/Domestic Abuse</vt:lpstr>
      <vt:lpstr>Assessing Injuries Involving Bite Marks</vt:lpstr>
      <vt:lpstr>Types of Bite Marks</vt:lpstr>
      <vt:lpstr>Severity of Bite Marks</vt:lpstr>
      <vt:lpstr>Malpractice</vt:lpstr>
      <vt:lpstr>Estimating age</vt:lpstr>
      <vt:lpstr>Estimating Age (cont.)</vt:lpstr>
      <vt:lpstr>Lip Prints</vt:lpstr>
    </vt:vector>
  </TitlesOfParts>
  <Company>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Dental Identification and Lip Prints</dc:title>
  <dc:creator>warren</dc:creator>
  <cp:lastModifiedBy>Windows User</cp:lastModifiedBy>
  <cp:revision>23</cp:revision>
  <dcterms:created xsi:type="dcterms:W3CDTF">2012-10-11T11:49:58Z</dcterms:created>
  <dcterms:modified xsi:type="dcterms:W3CDTF">2014-12-01T12:12:58Z</dcterms:modified>
</cp:coreProperties>
</file>