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2" r:id="rId4"/>
    <p:sldId id="275" r:id="rId5"/>
    <p:sldId id="260" r:id="rId6"/>
    <p:sldId id="273" r:id="rId7"/>
    <p:sldId id="257" r:id="rId8"/>
    <p:sldId id="258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19E33-A1B7-4341-85D5-225C37F79ACE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19E33-A1B7-4341-85D5-225C37F79ACE}" type="datetimeFigureOut">
              <a:rPr lang="en-US" smtClean="0"/>
              <a:pPr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F830E-444D-4013-B074-A3DFAB5F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4/4c/Punuk.Alaska.skulls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H-lso0JL3Z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sciencephoto.com/images/download_lo_res.html?id=773301768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www.legacyhealth.org/images/Housecalls/claviclefx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1.png"/><Relationship Id="rId5" Type="http://schemas.openxmlformats.org/officeDocument/2006/relationships/hyperlink" Target="http://anthropology.si.edu/writteninbone/trauma.html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://anthropology.si.edu/writteninbone/calvert_femur.html" TargetMode="Externa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history.com/videos/written-in-bone-forensic-anthropology-tools-and-techniques#written-in-bone-forensic-anthropology-tools-and-technique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history.com/videos/written-in-bone-forensic-anthropology-tools-and-techniqu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kGriERmU8Dc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kGriERmU8Dc&amp;feature=relat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annah%20Montana%20-%20Bone%20Dance.flv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A9RlJq3IOHg&amp;feature=related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927" t="3556" b="6358"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607756"/>
            <a:ext cx="8686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Let the bones tell the story!</a:t>
            </a:r>
            <a:r>
              <a:rPr lang="en-US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Image: </a:t>
            </a:r>
            <a:r>
              <a:rPr lang="en-US" sz="1100" dirty="0" smtClean="0">
                <a:solidFill>
                  <a:schemeClr val="bg1"/>
                </a:solidFill>
                <a:hlinkClick r:id="rId3"/>
              </a:rPr>
              <a:t>http://upload.wikimedia.org/wikipedia/commons/4/4c/Punuk.Alaska.skulls.jpg</a:t>
            </a:r>
            <a:endParaRPr lang="en-US" sz="1100" dirty="0" smtClean="0">
              <a:solidFill>
                <a:schemeClr val="bg1"/>
              </a:solidFill>
            </a:endParaRPr>
          </a:p>
          <a:p>
            <a:pPr algn="ctr"/>
            <a:r>
              <a:rPr lang="en-US" sz="1100" i="1" dirty="0" smtClean="0">
                <a:solidFill>
                  <a:schemeClr val="bg1"/>
                </a:solidFill>
              </a:rPr>
              <a:t>Presentation developed by T. </a:t>
            </a:r>
            <a:r>
              <a:rPr lang="en-US" sz="1100" i="1" dirty="0" err="1" smtClean="0">
                <a:solidFill>
                  <a:schemeClr val="bg1"/>
                </a:solidFill>
              </a:rPr>
              <a:t>Trimpe</a:t>
            </a:r>
            <a:r>
              <a:rPr lang="en-US" sz="1100" i="1" dirty="0" smtClean="0">
                <a:solidFill>
                  <a:schemeClr val="bg1"/>
                </a:solidFill>
              </a:rPr>
              <a:t> 2010    http://sciencespot.net</a:t>
            </a:r>
            <a:endParaRPr lang="en-US" sz="1100" i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8600"/>
            <a:ext cx="89916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300" dirty="0" smtClean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Forensic Anthropology</a:t>
            </a:r>
            <a:endParaRPr lang="en-US" sz="6000" b="1" cap="none" spc="300" dirty="0">
              <a:ln w="19050" cmpd="sng">
                <a:solidFill>
                  <a:schemeClr val="tx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acy\AppData\Local\Microsoft\Windows\Temporary Internet Files\Content.IE5\QU2LYV6Z\MC900431621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"/>
            <a:ext cx="1143000" cy="114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228600"/>
            <a:ext cx="7924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role do anthropologists play in solving crimes?</a:t>
            </a:r>
          </a:p>
          <a:p>
            <a:r>
              <a:rPr lang="en-US" sz="2400" b="1" dirty="0" smtClean="0"/>
              <a:t>Watch the </a:t>
            </a:r>
            <a:r>
              <a:rPr lang="en-US" sz="2400" b="1" dirty="0" smtClean="0">
                <a:hlinkClick r:id="rId2"/>
              </a:rPr>
              <a:t>video </a:t>
            </a:r>
            <a:r>
              <a:rPr lang="en-US" sz="2400" b="1" dirty="0" smtClean="0"/>
              <a:t>and then answer the questions.</a:t>
            </a:r>
          </a:p>
          <a:p>
            <a:r>
              <a:rPr lang="en-US" sz="2400" b="1" dirty="0"/>
              <a:t>http://www.youtube.com/watch?v=H-lso0JL3Z8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447800"/>
            <a:ext cx="8763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 </a:t>
            </a:r>
            <a:r>
              <a:rPr lang="en-US" sz="2000" dirty="0" smtClean="0"/>
              <a:t>What does a physical anthropologist investigate?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What four things do we want to know about a skeleton?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What bones are most useful for developing a profile of a person? Explain how they are used.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/>
            <a:r>
              <a:rPr lang="en-US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429000" y="6461125"/>
            <a:ext cx="571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>
                <a:latin typeface="Times New Roman" pitchFamily="18" charset="0"/>
              </a:rPr>
              <a:t>Source: http://www.crime-scene-investigator.net/excavation.html          </a:t>
            </a:r>
            <a:br>
              <a:rPr lang="en-US" sz="1000" dirty="0">
                <a:latin typeface="Times New Roman" pitchFamily="18" charset="0"/>
              </a:rPr>
            </a:br>
            <a:r>
              <a:rPr lang="en-US" sz="1000" dirty="0">
                <a:latin typeface="Times New Roman" pitchFamily="18" charset="0"/>
              </a:rPr>
              <a:t>Images: </a:t>
            </a:r>
            <a:r>
              <a:rPr lang="en-US" sz="1000" dirty="0" smtClean="0">
                <a:latin typeface="Times New Roman" pitchFamily="18" charset="0"/>
              </a:rPr>
              <a:t>http://www.wadsworth.com/anthropology_d/special_features/forensics/forensics_index/index.html</a:t>
            </a:r>
            <a:endParaRPr lang="en-US" sz="1000" dirty="0">
              <a:latin typeface="Times New Roman" pitchFamily="18" charset="0"/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91440" y="270339"/>
            <a:ext cx="5166360" cy="513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</a:rPr>
              <a:t>FORENSIC ANTHROPOLOGISTS </a:t>
            </a:r>
            <a:r>
              <a:rPr lang="en-US" sz="2000" dirty="0" smtClean="0">
                <a:latin typeface="Times New Roman" pitchFamily="18" charset="0"/>
              </a:rPr>
              <a:t>analyze </a:t>
            </a:r>
            <a:r>
              <a:rPr lang="en-US" sz="2000" dirty="0">
                <a:latin typeface="Times New Roman" pitchFamily="18" charset="0"/>
              </a:rPr>
              <a:t>skeletal remains to determine </a:t>
            </a:r>
            <a:r>
              <a:rPr lang="en-US" sz="2000" dirty="0" smtClean="0">
                <a:latin typeface="Times New Roman" pitchFamily="18" charset="0"/>
              </a:rPr>
              <a:t>the identity of a victim as well as his/her life history, cause of death, or other clues about a crime. </a:t>
            </a:r>
          </a:p>
          <a:p>
            <a:pPr algn="just"/>
            <a:endParaRPr lang="en-US" sz="1200" dirty="0" smtClean="0">
              <a:latin typeface="Times New Roman" pitchFamily="18" charset="0"/>
            </a:endParaRPr>
          </a:p>
          <a:p>
            <a:pPr algn="just"/>
            <a:r>
              <a:rPr lang="en-US" sz="2000" b="1" dirty="0" smtClean="0">
                <a:latin typeface="Times New Roman" pitchFamily="18" charset="0"/>
              </a:rPr>
              <a:t>Main Characteristics:</a:t>
            </a:r>
          </a:p>
          <a:p>
            <a:pPr algn="just"/>
            <a:endParaRPr lang="en-US" sz="1200" dirty="0" smtClean="0">
              <a:latin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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Sex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- Determined by examining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skull, pelvis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humerus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femur</a:t>
            </a:r>
          </a:p>
          <a:p>
            <a:pPr algn="just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3"/>
              <a:buChar char="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stature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(height/build)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Determined by analyzing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development of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teeth, bone growth,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cranial suture lines, 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length of specific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bones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such as the femur.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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Race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– Determined by analyzing the skull for characteristics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that are common among people of different races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334000" y="188260"/>
            <a:ext cx="3810000" cy="2438400"/>
            <a:chOff x="5334000" y="188260"/>
            <a:chExt cx="3810000" cy="24384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000" t="6682" r="2000"/>
            <a:stretch>
              <a:fillRect/>
            </a:stretch>
          </p:blipFill>
          <p:spPr bwMode="auto">
            <a:xfrm>
              <a:off x="5410200" y="304800"/>
              <a:ext cx="3657600" cy="2128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334000" y="2155089"/>
              <a:ext cx="381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Which skull would belong to a female?</a:t>
              </a:r>
              <a:endParaRPr lang="en-US" sz="1400" b="1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365375" y="188260"/>
              <a:ext cx="3733800" cy="2438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97782" y="1946564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98427" y="1977737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57800" y="2743200"/>
            <a:ext cx="3810000" cy="3505200"/>
            <a:chOff x="5257800" y="2743200"/>
            <a:chExt cx="3810000" cy="35052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11716" b="6270"/>
            <a:stretch>
              <a:fillRect/>
            </a:stretch>
          </p:blipFill>
          <p:spPr bwMode="auto">
            <a:xfrm>
              <a:off x="5807669" y="2761130"/>
              <a:ext cx="2710263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t="8333"/>
            <a:stretch>
              <a:fillRect/>
            </a:stretch>
          </p:blipFill>
          <p:spPr bwMode="auto">
            <a:xfrm>
              <a:off x="5952978" y="4343400"/>
              <a:ext cx="2419645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5257800" y="5867400"/>
              <a:ext cx="381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Which pelvis would belong to a female?</a:t>
              </a:r>
              <a:endParaRPr lang="en-US" sz="14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334000" y="2743200"/>
              <a:ext cx="3733800" cy="3505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94964" y="4100946"/>
              <a:ext cx="22860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021782" y="5527964"/>
              <a:ext cx="228600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6461125"/>
            <a:ext cx="9144000" cy="4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>
                <a:latin typeface="Times New Roman" pitchFamily="18" charset="0"/>
              </a:rPr>
              <a:t>Images</a:t>
            </a:r>
            <a:r>
              <a:rPr lang="en-US" sz="1000" dirty="0">
                <a:latin typeface="Times New Roman" pitchFamily="18" charset="0"/>
              </a:rPr>
              <a:t>: </a:t>
            </a:r>
            <a:r>
              <a:rPr lang="en-US" sz="1000" dirty="0" smtClean="0">
                <a:latin typeface="Times New Roman" pitchFamily="18" charset="0"/>
                <a:hlinkClick r:id="rId2"/>
              </a:rPr>
              <a:t>http</a:t>
            </a:r>
            <a:r>
              <a:rPr lang="en-US" sz="1000" dirty="0">
                <a:latin typeface="Times New Roman" pitchFamily="18" charset="0"/>
                <a:hlinkClick r:id="rId2"/>
              </a:rPr>
              <a:t>://</a:t>
            </a:r>
            <a:r>
              <a:rPr lang="en-US" sz="1000" dirty="0" smtClean="0">
                <a:latin typeface="Times New Roman" pitchFamily="18" charset="0"/>
                <a:hlinkClick r:id="rId2"/>
              </a:rPr>
              <a:t>www.legacyhealth.org/images/Housecalls/claviclefx.jpg</a:t>
            </a:r>
            <a:r>
              <a:rPr lang="en-US" sz="1000" dirty="0" smtClean="0">
                <a:latin typeface="Times New Roman" pitchFamily="18" charset="0"/>
              </a:rPr>
              <a:t>, </a:t>
            </a:r>
            <a:r>
              <a:rPr lang="en-US" sz="1000" dirty="0" smtClean="0">
                <a:latin typeface="Times New Roman" pitchFamily="18" charset="0"/>
                <a:hlinkClick r:id="rId3"/>
              </a:rPr>
              <a:t>http://www.sciencephoto.com/images/download_lo_res.html?id=773301768</a:t>
            </a:r>
            <a:r>
              <a:rPr lang="en-US" sz="1000" dirty="0" smtClean="0">
                <a:latin typeface="Times New Roman" pitchFamily="18" charset="0"/>
              </a:rPr>
              <a:t>, </a:t>
            </a:r>
            <a:r>
              <a:rPr lang="en-US" sz="1000" dirty="0" smtClean="0">
                <a:latin typeface="Times New Roman" pitchFamily="18" charset="0"/>
                <a:hlinkClick r:id="rId4"/>
              </a:rPr>
              <a:t>http://anthropology.si.edu/writteninbone/calvert_femur.html</a:t>
            </a:r>
            <a:r>
              <a:rPr lang="en-US" sz="1000" dirty="0" smtClean="0">
                <a:latin typeface="Times New Roman" pitchFamily="18" charset="0"/>
              </a:rPr>
              <a:t>, </a:t>
            </a:r>
            <a:r>
              <a:rPr lang="en-US" sz="1000" dirty="0" smtClean="0">
                <a:latin typeface="Times New Roman" pitchFamily="18" charset="0"/>
                <a:hlinkClick r:id="rId5"/>
              </a:rPr>
              <a:t>http://anthropology.si.edu/writteninbone/trauma.html</a:t>
            </a:r>
            <a:r>
              <a:rPr lang="en-US" sz="1000" dirty="0" smtClean="0">
                <a:latin typeface="Times New Roman" pitchFamily="18" charset="0"/>
              </a:rPr>
              <a:t> </a:t>
            </a:r>
            <a:endParaRPr lang="en-US" sz="1000" dirty="0">
              <a:latin typeface="Times New Roman" pitchFamily="18" charset="0"/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91440" y="65723"/>
            <a:ext cx="6781800" cy="2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6" rIns="91430" bIns="45716">
            <a:spAutoFit/>
          </a:bodyPr>
          <a:lstStyle/>
          <a:p>
            <a:pPr algn="just"/>
            <a:r>
              <a:rPr lang="en-US" sz="2000" b="1" dirty="0" smtClean="0">
                <a:latin typeface="Times New Roman" pitchFamily="18" charset="0"/>
              </a:rPr>
              <a:t>What else can we learn from bones?</a:t>
            </a:r>
          </a:p>
          <a:p>
            <a:pPr algn="just"/>
            <a:endParaRPr lang="en-US" sz="2000" b="1" dirty="0" smtClean="0">
              <a:latin typeface="Times New Roman" pitchFamily="18" charset="0"/>
            </a:endParaRPr>
          </a:p>
          <a:p>
            <a:pPr algn="just"/>
            <a:r>
              <a:rPr lang="en-US" sz="2000" b="1" dirty="0" smtClean="0">
                <a:latin typeface="Times New Roman" pitchFamily="18" charset="0"/>
              </a:rPr>
              <a:t>DNA </a:t>
            </a:r>
            <a:r>
              <a:rPr lang="en-US" sz="2000" b="1" dirty="0">
                <a:latin typeface="Times New Roman" pitchFamily="18" charset="0"/>
              </a:rPr>
              <a:t>samples </a:t>
            </a:r>
            <a:r>
              <a:rPr lang="en-US" sz="2000" dirty="0">
                <a:latin typeface="Times New Roman" pitchFamily="18" charset="0"/>
              </a:rPr>
              <a:t>can be collected from bone, teeth, and hair to provide clues to a person’s identity.  </a:t>
            </a:r>
            <a:endParaRPr lang="en-US" sz="2000" dirty="0" smtClean="0">
              <a:latin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Scientists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may also be able to gain clues as to a person’s past, recent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injuries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or the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cause of death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based on bone fractures and other signs of trauma. </a:t>
            </a:r>
          </a:p>
        </p:txBody>
      </p:sp>
      <p:pic>
        <p:nvPicPr>
          <p:cNvPr id="1026" name="Picture 2" descr="C:\Users\Tracy\AppData\Local\Microsoft\Windows\Temporary Internet Files\Content.IE5\QU2LYV6Z\MC90030527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28715">
            <a:off x="7543799" y="304800"/>
            <a:ext cx="1018413" cy="20574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048000"/>
            <a:ext cx="230555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 t="13925"/>
          <a:stretch>
            <a:fillRect/>
          </a:stretch>
        </p:blipFill>
        <p:spPr bwMode="auto">
          <a:xfrm>
            <a:off x="4038600" y="2895600"/>
            <a:ext cx="1824037" cy="235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2819400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" y="4495800"/>
            <a:ext cx="2819400" cy="178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43400" y="5105400"/>
            <a:ext cx="2133600" cy="125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8600" y="2752165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Damage from a hammer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5974975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Gunshot Wounds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27175" y="506954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Healed Fractures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acy\AppData\Local\Microsoft\Windows\Temporary Internet Files\Content.IE5\QU2LYV6Z\MC900431621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143000" cy="114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228600"/>
            <a:ext cx="7696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Forensic Tools &amp; Techniques</a:t>
            </a:r>
          </a:p>
          <a:p>
            <a:r>
              <a:rPr lang="en-US" sz="2400" b="1" dirty="0" smtClean="0"/>
              <a:t>Watch the </a:t>
            </a:r>
            <a:r>
              <a:rPr lang="en-US" sz="2400" b="1" dirty="0" smtClean="0">
                <a:hlinkClick r:id="rId4"/>
              </a:rPr>
              <a:t>video</a:t>
            </a:r>
            <a:r>
              <a:rPr lang="en-US" sz="2400" b="1" dirty="0" smtClean="0"/>
              <a:t> and then answer the questions.</a:t>
            </a:r>
          </a:p>
          <a:p>
            <a:r>
              <a:rPr lang="en-US" sz="1200" b="1" dirty="0"/>
              <a:t>http://www.history.com/videos/written-in-bone-forensic-anthropology-tools-and-techniques#written-in-bone-forensic-anthropology-tools-and-techniques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524000"/>
            <a:ext cx="8610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What techniques or tools did the scientists use to find the body? 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What is “disturbed soil”?  What might it indicate? 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How did they narrow down the areas to investigate? 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Did they find a body?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acy\AppData\Local\Microsoft\Windows\Temporary Internet Files\Content.IE5\QU2LYV6Z\MC900431621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143000" cy="114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228600"/>
            <a:ext cx="7696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Reading the Remains</a:t>
            </a:r>
          </a:p>
          <a:p>
            <a:r>
              <a:rPr lang="en-US" sz="2400" b="1" dirty="0" smtClean="0"/>
              <a:t>Watch the </a:t>
            </a:r>
            <a:r>
              <a:rPr lang="en-US" sz="2400" b="1" dirty="0" smtClean="0">
                <a:hlinkClick r:id="rId4"/>
              </a:rPr>
              <a:t>video</a:t>
            </a:r>
            <a:r>
              <a:rPr lang="en-US" sz="2400" b="1" dirty="0" smtClean="0"/>
              <a:t> and then answer the questions.</a:t>
            </a:r>
          </a:p>
          <a:p>
            <a:r>
              <a:rPr lang="en-US" sz="2400" b="1" dirty="0"/>
              <a:t>https://www.youtube.com/watch?v=kGriERmU8Dc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524000"/>
            <a:ext cx="8610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What information do they provide for law enforcement agencies? 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 How many skeletons do they have in their collection?</a:t>
            </a:r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What do they learn about a skeleton from each tool? 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/>
              <a:t>	CT Scan – 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/>
              <a:t>	X- ray – 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/>
              <a:t>	Mass spectrometer – 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/>
              <a:t>	Scanning electron microscope – 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/>
              <a:t>	DNA Analysis –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833" t="23704" r="50833" b="7141"/>
          <a:stretch>
            <a:fillRect/>
          </a:stretch>
        </p:blipFill>
        <p:spPr bwMode="auto">
          <a:xfrm>
            <a:off x="3031113" y="0"/>
            <a:ext cx="5808087" cy="677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30767" y="85253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Cranium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412114" y="497188"/>
            <a:ext cx="1837853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Cervical Vertebrae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613555" y="972494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Sternum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497367" y="1563988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Humerus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86873" y="1938393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Ulna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178237" y="2471793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Radius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185789" y="2830911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Carpals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183514" y="3188528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Metacarpals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183514" y="3551422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Phalanges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793114" y="3919593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Sacrum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640714" y="4766846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Tibia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707861" y="5264034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Fibula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3824049" y="5685022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Tarsals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822548" y="6053193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Metatarsals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119796" y="6443246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Phalanges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460114" y="658641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Clavicle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764914" y="1066800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Scapula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6841114" y="1573041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Ribs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015396" y="2023646"/>
            <a:ext cx="1806918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Lumbar Vertebrae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7069714" y="2402371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Ilium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7222114" y="2938046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Ischium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586903" y="3639494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Femur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6585402" y="4251552"/>
            <a:ext cx="1447800" cy="33855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Patella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2286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Directions</a:t>
            </a:r>
            <a:r>
              <a:rPr lang="en-US" dirty="0" smtClean="0"/>
              <a:t>:</a:t>
            </a:r>
          </a:p>
          <a:p>
            <a:pPr algn="just"/>
            <a:r>
              <a:rPr lang="en-US" dirty="0" smtClean="0"/>
              <a:t>Identify the bones in the skeleton.  One label will be used twice!</a:t>
            </a:r>
            <a:endParaRPr lang="en-US" dirty="0"/>
          </a:p>
        </p:txBody>
      </p:sp>
      <p:pic>
        <p:nvPicPr>
          <p:cNvPr id="2" name="Picture 2" descr="C:\Users\Tracy\AppData\Local\Microsoft\Windows\Temporary Internet Files\Content.IE5\N511JRS4\MC900441798[1]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14800"/>
            <a:ext cx="1905000" cy="19050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457200" y="5715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5"/>
              </a:rPr>
              <a:t>The Bone Dance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5638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I </a:t>
            </a:r>
            <a:r>
              <a:rPr lang="en-US" sz="2000" dirty="0"/>
              <a:t>should have known it was going to be one of those days, when I had stepped out of bed and stubbed my </a:t>
            </a:r>
            <a:r>
              <a:rPr lang="en-US" sz="2000" b="1" dirty="0" smtClean="0"/>
              <a:t>(</a:t>
            </a:r>
            <a:r>
              <a:rPr lang="en-US" sz="2000" b="1" dirty="0"/>
              <a:t>1) </a:t>
            </a:r>
            <a:r>
              <a:rPr lang="en-US" sz="2000" b="1" dirty="0" smtClean="0"/>
              <a:t>PHALANGE</a:t>
            </a:r>
            <a:r>
              <a:rPr lang="en-US" sz="2000" dirty="0" smtClean="0"/>
              <a:t> </a:t>
            </a:r>
            <a:r>
              <a:rPr lang="en-US" sz="2000" dirty="0"/>
              <a:t>on the night stand. While hopping up and down on one </a:t>
            </a:r>
            <a:r>
              <a:rPr lang="en-US" sz="2000" b="1" dirty="0" smtClean="0"/>
              <a:t>(</a:t>
            </a:r>
            <a:r>
              <a:rPr lang="en-US" sz="2000" b="1" dirty="0"/>
              <a:t>2) METATARSAL</a:t>
            </a:r>
            <a:r>
              <a:rPr lang="en-US" sz="2000" dirty="0"/>
              <a:t> and grasping the other, I slipped and fell onto my right shoulder </a:t>
            </a:r>
            <a:r>
              <a:rPr lang="en-US" sz="2000" dirty="0" smtClean="0"/>
              <a:t>breaking my </a:t>
            </a:r>
            <a:r>
              <a:rPr lang="en-US" sz="2000" b="1" dirty="0" smtClean="0"/>
              <a:t>(3</a:t>
            </a:r>
            <a:r>
              <a:rPr lang="en-US" sz="2000" b="1" dirty="0"/>
              <a:t>) CLAVICLE</a:t>
            </a:r>
            <a:r>
              <a:rPr lang="en-US" sz="2000" dirty="0"/>
              <a:t>. As I crawled on my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(</a:t>
            </a:r>
            <a:r>
              <a:rPr lang="en-US" sz="2000" b="1" dirty="0"/>
              <a:t>4) METACARPALS </a:t>
            </a:r>
            <a:r>
              <a:rPr lang="en-US" sz="2000" dirty="0"/>
              <a:t>and </a:t>
            </a:r>
            <a:r>
              <a:rPr lang="en-US" sz="2000" b="1" dirty="0"/>
              <a:t>(5) PATELLAS </a:t>
            </a:r>
            <a:r>
              <a:rPr lang="en-US" sz="2000" dirty="0"/>
              <a:t>to my bed, I felt my </a:t>
            </a:r>
            <a:r>
              <a:rPr lang="en-US" sz="2000" b="1" dirty="0"/>
              <a:t>(6) CRANIUM </a:t>
            </a:r>
            <a:r>
              <a:rPr lang="en-US" sz="2000" dirty="0"/>
              <a:t>begin to ache. I found my phone and let my </a:t>
            </a:r>
            <a:r>
              <a:rPr lang="en-US" sz="2000" b="1" dirty="0"/>
              <a:t>(7) </a:t>
            </a:r>
            <a:r>
              <a:rPr lang="en-US" sz="2000" b="1" dirty="0" smtClean="0"/>
              <a:t>PHALANGES </a:t>
            </a:r>
            <a:r>
              <a:rPr lang="en-US" sz="2000" dirty="0"/>
              <a:t>do the walking as I called my friend to come help me out. My friend answered the phone with a loud </a:t>
            </a:r>
            <a:r>
              <a:rPr lang="en-US" sz="2000" dirty="0" smtClean="0"/>
              <a:t>scream; my </a:t>
            </a:r>
            <a:r>
              <a:rPr lang="en-US" sz="2000" b="1" dirty="0" smtClean="0"/>
              <a:t>(</a:t>
            </a:r>
            <a:r>
              <a:rPr lang="en-US" sz="2000" b="1" dirty="0"/>
              <a:t>8) MANDIBLE </a:t>
            </a:r>
            <a:r>
              <a:rPr lang="en-US" sz="2000" dirty="0"/>
              <a:t>dropped, I asked what had happened, and he replied that he had been startled by the ringing phone, fell out of bed landed on his </a:t>
            </a:r>
            <a:r>
              <a:rPr lang="en-US" sz="2000" b="1" dirty="0"/>
              <a:t>(9) COCCYX</a:t>
            </a:r>
            <a:r>
              <a:rPr lang="en-US" sz="2000" dirty="0"/>
              <a:t>. Following that while racing to the phone he hit his </a:t>
            </a:r>
            <a:r>
              <a:rPr lang="en-US" sz="2000" b="1" dirty="0" smtClean="0"/>
              <a:t>(</a:t>
            </a:r>
            <a:r>
              <a:rPr lang="en-US" sz="2000" b="1" dirty="0"/>
              <a:t>10) TIBIA </a:t>
            </a:r>
            <a:r>
              <a:rPr lang="en-US" sz="2000" dirty="0"/>
              <a:t>on a stool. I should have known it was going to be one of those days.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876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Quick Quiz – Give the common name for each bone.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715433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1160874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 FOOT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160631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COLLAR BONE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7400" y="2051756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HANDS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497197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KNEES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2942638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SKULL or HEAD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7400" y="3388079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FINGERS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7400" y="383352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LOWER JAW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67400" y="4278961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TAIL BONE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7400" y="4724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 SHIN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6477000"/>
            <a:ext cx="861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Source: http://www.homepage.montana.edu/~mtpbs/Education/NTTILessonPlans2/LegBoneConnectedToThe/NTTILegBoneConnectedToThe.pdf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492</Words>
  <Application>Microsoft Office PowerPoint</Application>
  <PresentationFormat>On-screen Show (4:3)</PresentationFormat>
  <Paragraphs>109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</dc:creator>
  <cp:lastModifiedBy>Windows User</cp:lastModifiedBy>
  <cp:revision>101</cp:revision>
  <dcterms:created xsi:type="dcterms:W3CDTF">2010-12-02T19:37:42Z</dcterms:created>
  <dcterms:modified xsi:type="dcterms:W3CDTF">2015-04-29T16:04:39Z</dcterms:modified>
</cp:coreProperties>
</file>