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7" r:id="rId4"/>
    <p:sldId id="272" r:id="rId5"/>
    <p:sldId id="275" r:id="rId6"/>
    <p:sldId id="260" r:id="rId7"/>
    <p:sldId id="273" r:id="rId8"/>
    <p:sldId id="257" r:id="rId9"/>
    <p:sldId id="258" r:id="rId10"/>
    <p:sldId id="27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9E33-A1B7-4341-85D5-225C37F79AC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c/Punuk.Alaska.skull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annah%20Montana%20-%20Bone%20Dance.fl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A9RlJq3IOHg&amp;feature=related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cogeHybyS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H-lso0JL3Z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sciencephoto.com/images/download_lo_res.html?id=773301768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legacyhealth.org/images/Housecalls/claviclef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hyperlink" Target="http://anthropology.si.edu/writteninbone/trauma.html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anthropology.si.edu/writteninbone/calvert_femur.html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story.com/videos/written-in-bone-forensic-anthropology-tools-and-techniques#written-in-bone-forensic-anthropology-tools-and-techniqu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EJXtai8uUeM?list=PLtBm5nBSx_S_ZYnGLDmvUi5d9JCKRru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GriERmU8D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kGriERmU8Dc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annah%20Montana%20-%20Bone%20Dance.fl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A9RlJq3IOHg&amp;feature=related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927" t="3556" b="6358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607756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 the bones tell the story!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Image: </a:t>
            </a:r>
            <a:r>
              <a:rPr lang="en-US" sz="1100" dirty="0" smtClean="0">
                <a:solidFill>
                  <a:schemeClr val="bg1"/>
                </a:solidFill>
                <a:hlinkClick r:id="rId3"/>
              </a:rPr>
              <a:t>http://upload.wikimedia.org/wikipedia/commons/4/4c/Punuk.Alaska.skulls.jpg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</a:rPr>
              <a:t>Presentation originally developed by T. </a:t>
            </a:r>
            <a:r>
              <a:rPr lang="en-US" sz="1100" i="1" dirty="0" err="1" smtClean="0">
                <a:solidFill>
                  <a:schemeClr val="bg1"/>
                </a:solidFill>
              </a:rPr>
              <a:t>Trimpe</a:t>
            </a:r>
            <a:r>
              <a:rPr lang="en-US" sz="1100" i="1" dirty="0" smtClean="0">
                <a:solidFill>
                  <a:schemeClr val="bg1"/>
                </a:solidFill>
              </a:rPr>
              <a:t> 2010    http://sciencespot.net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8991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Forensic Anthropology</a:t>
            </a:r>
            <a:endParaRPr lang="en-US" sz="6000" b="1" cap="none" spc="30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833" t="23704" r="50833" b="7141"/>
          <a:stretch>
            <a:fillRect/>
          </a:stretch>
        </p:blipFill>
        <p:spPr bwMode="auto">
          <a:xfrm>
            <a:off x="3031113" y="0"/>
            <a:ext cx="5808087" cy="677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28600" y="228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Directions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Identify the bones in the skeleton.  One label will be used twice!</a:t>
            </a:r>
            <a:endParaRPr lang="en-US" dirty="0"/>
          </a:p>
        </p:txBody>
      </p:sp>
      <p:pic>
        <p:nvPicPr>
          <p:cNvPr id="2" name="Picture 2" descr="C:\Users\Tracy\AppData\Local\Microsoft\Windows\Temporary Internet Files\Content.IE5\N511JRS4\MC900441798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1905000" cy="1905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57200" y="571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The Bone 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the Bones</a:t>
            </a:r>
            <a:endParaRPr lang="en-US" dirty="0"/>
          </a:p>
        </p:txBody>
      </p:sp>
      <p:pic>
        <p:nvPicPr>
          <p:cNvPr id="4" name="7cogeHyby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792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role do anthropologists play in solving crimes?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2"/>
              </a:rPr>
              <a:t>video </a:t>
            </a:r>
            <a:r>
              <a:rPr lang="en-US" sz="2400" b="1" dirty="0" smtClean="0"/>
              <a:t>and then answer the questions.</a:t>
            </a:r>
          </a:p>
          <a:p>
            <a:r>
              <a:rPr lang="en-US" sz="2400" b="1" dirty="0"/>
              <a:t>http://www.youtube.com/watch?v=H-lso0JL3Z8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 </a:t>
            </a:r>
            <a:r>
              <a:rPr lang="en-US" sz="2000" dirty="0" smtClean="0"/>
              <a:t>What does a physical anthropologist investigate?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four things do we want to know about a skeleton?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bones are most useful for developing a profile of a person? Explain how they are used.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/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29000" y="6461125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</a:rPr>
              <a:t>Source: http://www.crime-scene-investigator.net/excavation.html          </a:t>
            </a:r>
            <a:br>
              <a:rPr lang="en-US" sz="1000" dirty="0">
                <a:latin typeface="Times New Roman" pitchFamily="18" charset="0"/>
              </a:rPr>
            </a:br>
            <a:r>
              <a:rPr lang="en-US" sz="1000" dirty="0">
                <a:latin typeface="Times New Roman" pitchFamily="18" charset="0"/>
              </a:rPr>
              <a:t>Images: </a:t>
            </a:r>
            <a:r>
              <a:rPr lang="en-US" sz="1000" dirty="0" smtClean="0">
                <a:latin typeface="Times New Roman" pitchFamily="18" charset="0"/>
              </a:rPr>
              <a:t>http://www.wadsworth.com/anthropology_d/special_features/forensics/forensics_index/index.html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91440" y="270339"/>
            <a:ext cx="5166360" cy="51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</a:rPr>
              <a:t>FORENSIC ANTHROPOLOGISTS </a:t>
            </a:r>
            <a:r>
              <a:rPr lang="en-US" sz="2000" dirty="0" smtClean="0">
                <a:latin typeface="Times New Roman" pitchFamily="18" charset="0"/>
              </a:rPr>
              <a:t>analyze </a:t>
            </a:r>
            <a:r>
              <a:rPr lang="en-US" sz="2000" dirty="0">
                <a:latin typeface="Times New Roman" pitchFamily="18" charset="0"/>
              </a:rPr>
              <a:t>skeletal remains to determine </a:t>
            </a:r>
            <a:r>
              <a:rPr lang="en-US" sz="2000" dirty="0" smtClean="0">
                <a:latin typeface="Times New Roman" pitchFamily="18" charset="0"/>
              </a:rPr>
              <a:t>the identity of a victim as well as his/her life history, cause of death, or other clues about a crime. </a:t>
            </a:r>
          </a:p>
          <a:p>
            <a:pPr algn="just"/>
            <a:endParaRPr lang="en-US" sz="1200" dirty="0" smtClean="0">
              <a:latin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</a:rPr>
              <a:t>Main Characteristics:</a:t>
            </a:r>
          </a:p>
          <a:p>
            <a:pPr algn="just"/>
            <a:endParaRPr lang="en-US" sz="12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Determined by examining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skull, pelvis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femur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/>
              <a:buChar char="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stature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(height/build)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Determined by analyzing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teeth, bone growth,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cranial suture lines,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length of specific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such as the femur.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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Race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Determined by analyzing the skull for characteristics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are common among people of different races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4000" y="188260"/>
            <a:ext cx="3810000" cy="2438400"/>
            <a:chOff x="5334000" y="188260"/>
            <a:chExt cx="3810000" cy="24384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00" t="6682" r="2000"/>
            <a:stretch>
              <a:fillRect/>
            </a:stretch>
          </p:blipFill>
          <p:spPr bwMode="auto">
            <a:xfrm>
              <a:off x="5410200" y="304800"/>
              <a:ext cx="3657600" cy="212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34000" y="2155089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Which skull would belong to a female?</a:t>
              </a:r>
              <a:endParaRPr lang="en-US" sz="14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5375" y="188260"/>
              <a:ext cx="3733800" cy="2438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97782" y="194656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98427" y="1977737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57800" y="2743200"/>
            <a:ext cx="3810000" cy="3505200"/>
            <a:chOff x="5257800" y="2743200"/>
            <a:chExt cx="3810000" cy="3505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1716" b="6270"/>
            <a:stretch>
              <a:fillRect/>
            </a:stretch>
          </p:blipFill>
          <p:spPr bwMode="auto">
            <a:xfrm>
              <a:off x="5807669" y="2761130"/>
              <a:ext cx="271026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8333"/>
            <a:stretch>
              <a:fillRect/>
            </a:stretch>
          </p:blipFill>
          <p:spPr bwMode="auto">
            <a:xfrm>
              <a:off x="5952978" y="4343400"/>
              <a:ext cx="241964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257800" y="5867400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Which pelvis would belong to a female?</a:t>
              </a:r>
              <a:endParaRPr lang="en-US" sz="14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34000" y="2743200"/>
              <a:ext cx="3733800" cy="3505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4964" y="4100946"/>
              <a:ext cx="228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21782" y="5527964"/>
              <a:ext cx="228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Times New Roman" pitchFamily="18" charset="0"/>
              </a:rPr>
              <a:t>Images</a:t>
            </a:r>
            <a:r>
              <a:rPr lang="en-US" sz="1000" dirty="0">
                <a:latin typeface="Times New Roman" pitchFamily="18" charset="0"/>
              </a:rPr>
              <a:t>: </a:t>
            </a:r>
            <a:r>
              <a:rPr lang="en-US" sz="1000" dirty="0" smtClean="0">
                <a:latin typeface="Times New Roman" pitchFamily="18" charset="0"/>
                <a:hlinkClick r:id="rId2"/>
              </a:rPr>
              <a:t>http</a:t>
            </a:r>
            <a:r>
              <a:rPr lang="en-US" sz="1000" dirty="0">
                <a:latin typeface="Times New Roman" pitchFamily="18" charset="0"/>
                <a:hlinkClick r:id="rId2"/>
              </a:rPr>
              <a:t>://</a:t>
            </a:r>
            <a:r>
              <a:rPr lang="en-US" sz="1000" dirty="0" smtClean="0">
                <a:latin typeface="Times New Roman" pitchFamily="18" charset="0"/>
                <a:hlinkClick r:id="rId2"/>
              </a:rPr>
              <a:t>www.legacyhealth.org/images/Housecalls/claviclefx.jpg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3"/>
              </a:rPr>
              <a:t>http://www.sciencephoto.com/images/download_lo_res.html?id=773301768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4"/>
              </a:rPr>
              <a:t>http://anthropology.si.edu/writteninbone/calvert_femur.html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5"/>
              </a:rPr>
              <a:t>http://anthropology.si.edu/writteninbone/trauma.html</a:t>
            </a:r>
            <a:r>
              <a:rPr lang="en-US" sz="1000" dirty="0" smtClean="0">
                <a:latin typeface="Times New Roman" pitchFamily="18" charset="0"/>
              </a:rPr>
              <a:t> 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91440" y="65723"/>
            <a:ext cx="6781800" cy="2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</a:rPr>
              <a:t>What else can we learn from bones?</a:t>
            </a:r>
          </a:p>
          <a:p>
            <a:pPr algn="just"/>
            <a:endParaRPr lang="en-US" sz="2000" b="1" dirty="0" smtClean="0">
              <a:latin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</a:rPr>
              <a:t>DNA </a:t>
            </a:r>
            <a:r>
              <a:rPr lang="en-US" sz="2000" b="1" dirty="0">
                <a:latin typeface="Times New Roman" pitchFamily="18" charset="0"/>
              </a:rPr>
              <a:t>samples </a:t>
            </a:r>
            <a:r>
              <a:rPr lang="en-US" sz="2000" dirty="0">
                <a:latin typeface="Times New Roman" pitchFamily="18" charset="0"/>
              </a:rPr>
              <a:t>can be collected from bone, teeth, and hair to provide clues to a person’s identity. 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Scientists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also be able to gain clues as to a person’s past, recent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injuries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or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cause of death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based on bone fractures and other signs of trauma. </a:t>
            </a:r>
          </a:p>
        </p:txBody>
      </p:sp>
      <p:pic>
        <p:nvPicPr>
          <p:cNvPr id="1026" name="Picture 2" descr="C:\Users\Tracy\AppData\Local\Microsoft\Windows\Temporary Internet Files\Content.IE5\QU2LYV6Z\MC9003052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8715">
            <a:off x="7543799" y="304800"/>
            <a:ext cx="1018413" cy="2057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048000"/>
            <a:ext cx="23055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t="13925"/>
          <a:stretch>
            <a:fillRect/>
          </a:stretch>
        </p:blipFill>
        <p:spPr bwMode="auto">
          <a:xfrm>
            <a:off x="4038600" y="2895600"/>
            <a:ext cx="1824037" cy="23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8194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495800"/>
            <a:ext cx="2819400" cy="178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5105400"/>
            <a:ext cx="2133600" cy="12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275216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Damage from a hammer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97497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Gunshot Wounds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7175" y="50695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Healed Fractures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Forensic Tools &amp; Techniques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4"/>
              </a:rPr>
              <a:t>video</a:t>
            </a:r>
            <a:r>
              <a:rPr lang="en-US" sz="2400" b="1" dirty="0" smtClean="0"/>
              <a:t> and then answer the questions.</a:t>
            </a:r>
          </a:p>
          <a:p>
            <a:r>
              <a:rPr lang="en-US" sz="1200" b="1" dirty="0"/>
              <a:t>https://youtu.be/EJXtai8uUeM?list=PLtBm5nBSx_S_ZYnGLDmvUi5d9JCKRrure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What techniques or tools did the scientists use to find the body?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is “disturbed soil”?  What might it indicate?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How did they narrow down the areas to investigate?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Reading the Remains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4"/>
              </a:rPr>
              <a:t>video</a:t>
            </a:r>
            <a:r>
              <a:rPr lang="en-US" sz="2400" b="1" dirty="0" smtClean="0"/>
              <a:t> and then answer the questions.</a:t>
            </a:r>
          </a:p>
          <a:p>
            <a:r>
              <a:rPr lang="en-US" sz="2400" b="1" dirty="0"/>
              <a:t>https://www.youtube.com/watch?v=kGriERmU8Dc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610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What information do they provide for law enforcement agencies?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 How many skeletons do they have in their collection?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do they learn about a skeleton from each tool?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CT Scan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X- ray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Mass spectrometer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Scanning electron microscope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DNA Analysis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833" t="23704" r="50833" b="7141"/>
          <a:stretch>
            <a:fillRect/>
          </a:stretch>
        </p:blipFill>
        <p:spPr bwMode="auto">
          <a:xfrm>
            <a:off x="3031113" y="0"/>
            <a:ext cx="5808087" cy="677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30767" y="8525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Cranium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412114" y="497188"/>
            <a:ext cx="183785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Cervical Vertebrae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13555" y="97249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Sternum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97367" y="1563988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Humerus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86873" y="19383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Ulna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78237" y="24717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Radius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85789" y="283091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Carpals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3514" y="3188528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Metacarpals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3514" y="355142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Phalanges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93114" y="39195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Sacrum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0714" y="47668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Tibia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861" y="526403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Fibula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4049" y="568502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Tarsals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22548" y="60531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Metatarsals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119796" y="64432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Phalanges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60114" y="65864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Clavicle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64914" y="1066800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Scapula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41114" y="157304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Ribs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5396" y="2023646"/>
            <a:ext cx="1806918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Lumbar Vertebrae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069714" y="240237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Ilium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222114" y="29380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Ischium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586903" y="363949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Femur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585402" y="425155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Patella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28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Directions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Identify the bones in the skeleton.  One label will be used twice!</a:t>
            </a:r>
            <a:endParaRPr lang="en-US" dirty="0"/>
          </a:p>
        </p:txBody>
      </p:sp>
      <p:pic>
        <p:nvPicPr>
          <p:cNvPr id="2" name="Picture 2" descr="C:\Users\Tracy\AppData\Local\Microsoft\Windows\Temporary Internet Files\Content.IE5\N511JRS4\MC900441798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1905000" cy="1905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57200" y="571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The Bone 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5638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 </a:t>
            </a:r>
            <a:r>
              <a:rPr lang="en-US" sz="2000" dirty="0"/>
              <a:t>should have known it was going to be one of those days, when I had stepped out of bed and stubbed my </a:t>
            </a:r>
            <a:r>
              <a:rPr lang="en-US" sz="2000" b="1" dirty="0" smtClean="0"/>
              <a:t>(</a:t>
            </a:r>
            <a:r>
              <a:rPr lang="en-US" sz="2000" b="1" dirty="0"/>
              <a:t>1) </a:t>
            </a:r>
            <a:r>
              <a:rPr lang="en-US" sz="2000" b="1" dirty="0" smtClean="0"/>
              <a:t>PHALANGE</a:t>
            </a:r>
            <a:r>
              <a:rPr lang="en-US" sz="2000" dirty="0" smtClean="0"/>
              <a:t> </a:t>
            </a:r>
            <a:r>
              <a:rPr lang="en-US" sz="2000" dirty="0"/>
              <a:t>on the night stand. While hopping up and down on one </a:t>
            </a:r>
            <a:r>
              <a:rPr lang="en-US" sz="2000" b="1" dirty="0" smtClean="0"/>
              <a:t>(</a:t>
            </a:r>
            <a:r>
              <a:rPr lang="en-US" sz="2000" b="1" dirty="0"/>
              <a:t>2) METATARSAL</a:t>
            </a:r>
            <a:r>
              <a:rPr lang="en-US" sz="2000" dirty="0"/>
              <a:t> and grasping the other, I slipped and fell onto my right shoulder </a:t>
            </a:r>
            <a:r>
              <a:rPr lang="en-US" sz="2000" dirty="0" smtClean="0"/>
              <a:t>breaking my </a:t>
            </a:r>
            <a:r>
              <a:rPr lang="en-US" sz="2000" b="1" dirty="0" smtClean="0"/>
              <a:t>(3</a:t>
            </a:r>
            <a:r>
              <a:rPr lang="en-US" sz="2000" b="1" dirty="0"/>
              <a:t>) CLAVICLE</a:t>
            </a:r>
            <a:r>
              <a:rPr lang="en-US" sz="2000" dirty="0"/>
              <a:t>. As I crawled on my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4) METACARPALS </a:t>
            </a:r>
            <a:r>
              <a:rPr lang="en-US" sz="2000" dirty="0"/>
              <a:t>and </a:t>
            </a:r>
            <a:r>
              <a:rPr lang="en-US" sz="2000" b="1" dirty="0"/>
              <a:t>(5) PATELLAS </a:t>
            </a:r>
            <a:r>
              <a:rPr lang="en-US" sz="2000" dirty="0"/>
              <a:t>to my bed, I felt my </a:t>
            </a:r>
            <a:r>
              <a:rPr lang="en-US" sz="2000" b="1" dirty="0"/>
              <a:t>(6) CRANIUM </a:t>
            </a:r>
            <a:r>
              <a:rPr lang="en-US" sz="2000" dirty="0"/>
              <a:t>begin to ache. I found my phone and let my </a:t>
            </a:r>
            <a:r>
              <a:rPr lang="en-US" sz="2000" b="1" dirty="0"/>
              <a:t>(7) </a:t>
            </a:r>
            <a:r>
              <a:rPr lang="en-US" sz="2000" b="1" dirty="0" smtClean="0"/>
              <a:t>PHALANGES </a:t>
            </a:r>
            <a:r>
              <a:rPr lang="en-US" sz="2000" dirty="0"/>
              <a:t>do the walking as I called my friend to come help me out. My friend answered the phone with a loud </a:t>
            </a:r>
            <a:r>
              <a:rPr lang="en-US" sz="2000" dirty="0" smtClean="0"/>
              <a:t>scream; my </a:t>
            </a:r>
            <a:r>
              <a:rPr lang="en-US" sz="2000" b="1" dirty="0" smtClean="0"/>
              <a:t>(</a:t>
            </a:r>
            <a:r>
              <a:rPr lang="en-US" sz="2000" b="1" dirty="0"/>
              <a:t>8) MANDIBLE </a:t>
            </a:r>
            <a:r>
              <a:rPr lang="en-US" sz="2000" dirty="0"/>
              <a:t>dropped, I asked what had happened, and he replied that he had been startled by the ringing phone, fell out of bed landed on his </a:t>
            </a:r>
            <a:r>
              <a:rPr lang="en-US" sz="2000" b="1" dirty="0"/>
              <a:t>(9) COCCYX</a:t>
            </a:r>
            <a:r>
              <a:rPr lang="en-US" sz="2000" dirty="0"/>
              <a:t>. Following that while racing to the phone he hit his </a:t>
            </a:r>
            <a:r>
              <a:rPr lang="en-US" sz="2000" b="1" dirty="0" smtClean="0"/>
              <a:t>(</a:t>
            </a:r>
            <a:r>
              <a:rPr lang="en-US" sz="2000" b="1" dirty="0"/>
              <a:t>10) TIBIA </a:t>
            </a:r>
            <a:r>
              <a:rPr lang="en-US" sz="2000" dirty="0"/>
              <a:t>on a stool. I should have known it was going to be one of those days</a:t>
            </a:r>
            <a:r>
              <a:rPr lang="en-US" sz="2000" dirty="0" smtClean="0"/>
              <a:t>.  Like when </a:t>
            </a:r>
            <a:r>
              <a:rPr lang="en-US" sz="2000" dirty="0"/>
              <a:t>Russell </a:t>
            </a:r>
            <a:r>
              <a:rPr lang="en-US" sz="2000" dirty="0" smtClean="0"/>
              <a:t>Westbrook broke his </a:t>
            </a:r>
            <a:r>
              <a:rPr lang="en-US" sz="2000" b="1" dirty="0" smtClean="0"/>
              <a:t>(11) ZYGOMATIC ARCH</a:t>
            </a:r>
            <a:r>
              <a:rPr lang="en-US" sz="2000" dirty="0" smtClean="0"/>
              <a:t>, or if you slipped on ice and broke your </a:t>
            </a:r>
            <a:r>
              <a:rPr lang="en-US" sz="2000" b="1" dirty="0" smtClean="0"/>
              <a:t>(12) CARPAL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Quick Quiz – Give the common name for each bone.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71543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TOE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16087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FOOT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60631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COLLAR 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05175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HANDS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49719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KNEES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294263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SKULL or HEAD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338807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FINGERS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383352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LOWER JAW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427896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TAIL BONE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SHIN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6477000"/>
            <a:ext cx="861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http://www.homepage.montana.edu/~mtpbs/Education/NTTILessonPlans2/LegBoneConnectedToThe/NTTILegBoneConnectedToThe.pdf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519024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CHEEK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559323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WRIST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516</Words>
  <Application>Microsoft Office PowerPoint</Application>
  <PresentationFormat>On-screen Show (4:3)</PresentationFormat>
  <Paragraphs>112</Paragraphs>
  <Slides>10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 3</vt:lpstr>
      <vt:lpstr>Office Theme</vt:lpstr>
      <vt:lpstr>PowerPoint Presentation</vt:lpstr>
      <vt:lpstr>Power of the 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MICHAEL MAY</cp:lastModifiedBy>
  <cp:revision>109</cp:revision>
  <dcterms:created xsi:type="dcterms:W3CDTF">2010-12-02T19:37:42Z</dcterms:created>
  <dcterms:modified xsi:type="dcterms:W3CDTF">2016-12-14T17:01:16Z</dcterms:modified>
</cp:coreProperties>
</file>