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12"/>
  </p:handoutMasterIdLst>
  <p:sldIdLst>
    <p:sldId id="270" r:id="rId2"/>
    <p:sldId id="257" r:id="rId3"/>
    <p:sldId id="271" r:id="rId4"/>
    <p:sldId id="258" r:id="rId5"/>
    <p:sldId id="260" r:id="rId6"/>
    <p:sldId id="261" r:id="rId7"/>
    <p:sldId id="262" r:id="rId8"/>
    <p:sldId id="268" r:id="rId9"/>
    <p:sldId id="269" r:id="rId10"/>
    <p:sldId id="266" r:id="rId11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9FFC9"/>
    <a:srgbClr val="FFCCFF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8EAB94D-2ADF-44EC-91AC-D898C988E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64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7315200" cy="1219200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295400"/>
            <a:ext cx="6324600" cy="762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6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9E99-6ED3-48A4-A109-76B6263B58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27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FCF9-8BF6-40BE-A373-958CCDD257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06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60-789C-4DDC-B9AF-12FF3F9302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88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A99-88AF-4E61-B149-4300E61A52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1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B3E2-0533-4B5B-941A-A4AF1D4250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68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D3A0-FC90-48EF-954E-E19576C834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04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274638"/>
            <a:ext cx="1371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86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0622-2ACD-4EAC-8F4B-BE8391851B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29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5E7BF5-0B63-449B-B47B-BB7CD020A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50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CE5-29C1-4685-B607-636393B6D0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1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82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0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80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/>
        </p:nvSpPr>
        <p:spPr>
          <a:xfrm>
            <a:off x="0" y="1219200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8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soft_2007__TXT_0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7152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CE10-33C0-48D2-B863-E785ECBBFA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85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D914-3650-4674-94FF-0AAC075A7F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E629-622C-4215-A1A0-61990F06E5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41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icrosoft_2007__TXT_0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cap="none" spc="0" smtClean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>
                <a:latin typeface="Arial Rounded MT Bold" panose="020F0704030504030204" pitchFamily="34" charset="0"/>
              </a:rPr>
              <a:t>Forensic Odontology</a:t>
            </a:r>
            <a:endParaRPr lang="en-US" altLang="en-US" sz="6000" b="1" dirty="0">
              <a:latin typeface="Arial Rounded MT Bold" panose="020F07040305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   </a:t>
            </a:r>
            <a:endParaRPr lang="en-US" altLang="en-US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28718"/>
            <a:ext cx="3706689" cy="34689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5628" y="2128719"/>
            <a:ext cx="2383743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Rounded MT Bold" panose="020F0704030504030204" pitchFamily="34" charset="0"/>
              </a:rPr>
              <a:t>Homework Questions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What is forensic odontology?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What other scientists often work with an forensic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odontologist</a:t>
            </a:r>
            <a:r>
              <a:rPr lang="en-US" altLang="en-US" sz="2400" dirty="0">
                <a:latin typeface="Arial Rounded MT Bold" panose="020F0704030504030204" pitchFamily="34" charset="0"/>
              </a:rPr>
              <a:t>?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Give 2 examples of information they can discover.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Why aren’t teeth marks reliable evidence?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How are teeth helpful for forensic investigations?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What is the name of the front row of </a:t>
            </a:r>
            <a:r>
              <a:rPr lang="en-US" altLang="en-US" sz="2400" dirty="0" smtClean="0">
                <a:latin typeface="Arial Rounded MT Bold" panose="020F0704030504030204" pitchFamily="34" charset="0"/>
              </a:rPr>
              <a:t>teeth?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How </a:t>
            </a:r>
            <a:r>
              <a:rPr lang="en-US" sz="2400" dirty="0">
                <a:latin typeface="Arial Rounded MT Bold" panose="020F0704030504030204" pitchFamily="34" charset="0"/>
              </a:rPr>
              <a:t>many teeth do most adults </a:t>
            </a:r>
            <a:r>
              <a:rPr lang="en-US" sz="2400" dirty="0" smtClean="0">
                <a:latin typeface="Arial Rounded MT Bold" panose="020F0704030504030204" pitchFamily="34" charset="0"/>
              </a:rPr>
              <a:t>have?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Explain </a:t>
            </a:r>
            <a:r>
              <a:rPr lang="en-US" sz="2400" dirty="0">
                <a:latin typeface="Arial Rounded MT Bold" panose="020F0704030504030204" pitchFamily="34" charset="0"/>
              </a:rPr>
              <a:t>how you would differentiate and identify one tooth from another</a:t>
            </a:r>
            <a:r>
              <a:rPr lang="en-US" sz="2400" dirty="0" smtClean="0">
                <a:latin typeface="Arial Rounded MT Bold" panose="020F0704030504030204" pitchFamily="34" charset="0"/>
              </a:rPr>
              <a:t>…</a:t>
            </a:r>
            <a:r>
              <a:rPr lang="en-US" altLang="en-US" sz="2400" dirty="0" smtClean="0">
                <a:latin typeface="Arial Rounded MT Bold" panose="020F0704030504030204" pitchFamily="34" charset="0"/>
              </a:rPr>
              <a:t> </a:t>
            </a:r>
            <a:endParaRPr lang="en-US" altLang="en-US"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rial Rounded MT Bold" panose="020F0704030504030204" pitchFamily="34" charset="0"/>
              </a:rPr>
              <a:t>What is Forensic Odontology?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   </a:t>
            </a:r>
            <a:r>
              <a:rPr lang="en-US" altLang="en-US" sz="3600" b="1" dirty="0">
                <a:latin typeface="Arial Rounded MT Bold" panose="020F0704030504030204" pitchFamily="34" charset="0"/>
              </a:rPr>
              <a:t>Forensic Odontology is a branch of forensic medicine which, in the interest of justice, deals with the proper examination, handling and presentation of dental evidence in a court of law.</a:t>
            </a:r>
          </a:p>
        </p:txBody>
      </p:sp>
      <p:pic>
        <p:nvPicPr>
          <p:cNvPr id="13316" name="Picture 4" descr="j02528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4419600"/>
            <a:ext cx="1317625" cy="182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rial Rounded MT Bold" panose="020F0704030504030204" pitchFamily="34" charset="0"/>
              </a:rPr>
              <a:t>What is Forensic Odontology?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   </a:t>
            </a:r>
            <a:r>
              <a:rPr lang="en-US" altLang="en-US" sz="3600" b="1" dirty="0">
                <a:latin typeface="Arial Rounded MT Bold" panose="020F0704030504030204" pitchFamily="34" charset="0"/>
              </a:rPr>
              <a:t>Forensic </a:t>
            </a:r>
            <a:r>
              <a:rPr lang="en-US" altLang="en-US" sz="3600" b="1" dirty="0" err="1">
                <a:latin typeface="Arial Rounded MT Bold" panose="020F0704030504030204" pitchFamily="34" charset="0"/>
              </a:rPr>
              <a:t>Odontologists</a:t>
            </a:r>
            <a:r>
              <a:rPr lang="en-US" altLang="en-US" sz="3600" b="1" dirty="0">
                <a:latin typeface="Arial Rounded MT Bold" panose="020F0704030504030204" pitchFamily="34" charset="0"/>
              </a:rPr>
              <a:t> will often work with forensic pathologists and forensic anthropologists.</a:t>
            </a:r>
          </a:p>
        </p:txBody>
      </p:sp>
      <p:pic>
        <p:nvPicPr>
          <p:cNvPr id="13316" name="Picture 4" descr="j02528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4419600"/>
            <a:ext cx="1317625" cy="182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9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b="1" dirty="0">
                <a:latin typeface="Arial Rounded MT Bold" panose="020F0704030504030204" pitchFamily="34" charset="0"/>
              </a:rPr>
              <a:t>So…What can an </a:t>
            </a:r>
            <a:r>
              <a:rPr lang="en-US" altLang="en-US" sz="4800" b="1" dirty="0" err="1">
                <a:latin typeface="Arial Rounded MT Bold" panose="020F0704030504030204" pitchFamily="34" charset="0"/>
              </a:rPr>
              <a:t>Odontologist</a:t>
            </a:r>
            <a:r>
              <a:rPr lang="en-US" altLang="en-US" sz="4800" b="1" dirty="0">
                <a:latin typeface="Arial Rounded MT Bold" panose="020F0704030504030204" pitchFamily="34" charset="0"/>
              </a:rPr>
              <a:t> discover?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latin typeface="Arial Rounded MT Bold" panose="020F0704030504030204" pitchFamily="34" charset="0"/>
              </a:rPr>
              <a:t>ID of bite marks on a victim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 Rounded MT Bold" panose="020F0704030504030204" pitchFamily="34" charset="0"/>
              </a:rPr>
              <a:t>Comparison of bite marks with the teeth of a suspect and presentation of this evidence in court as an expert witness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 Rounded MT Bold" panose="020F0704030504030204" pitchFamily="34" charset="0"/>
              </a:rPr>
              <a:t>ID of bite marks on other substances such as wood, leather and foodstuffs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 Rounded MT Bold" panose="020F0704030504030204" pitchFamily="34" charset="0"/>
              </a:rPr>
              <a:t>ID of unknown bodies through dental records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 Rounded MT Bold" panose="020F0704030504030204" pitchFamily="34" charset="0"/>
              </a:rPr>
              <a:t>Age estimations of skeletal remains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latin typeface="Arial Rounded MT Bold" panose="020F0704030504030204" pitchFamily="34" charset="0"/>
              </a:rPr>
              <a:t>The physical characteristics of both the bite mark wound and the suspect’s teeth include:</a:t>
            </a:r>
            <a:br>
              <a:rPr lang="en-US" altLang="en-US" sz="4000" b="1" dirty="0">
                <a:latin typeface="Arial Rounded MT Bold" panose="020F0704030504030204" pitchFamily="34" charset="0"/>
              </a:rPr>
            </a:br>
            <a:endParaRPr lang="en-US" alt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r>
              <a:rPr lang="en-US" altLang="en-US" sz="2800" b="1" dirty="0">
                <a:latin typeface="Arial Rounded MT Bold" panose="020F0704030504030204" pitchFamily="34" charset="0"/>
              </a:rPr>
              <a:t>The distance from </a:t>
            </a:r>
            <a:r>
              <a:rPr lang="en-US" altLang="en-US" sz="2800" b="1" dirty="0" err="1">
                <a:latin typeface="Arial Rounded MT Bold" panose="020F0704030504030204" pitchFamily="34" charset="0"/>
              </a:rPr>
              <a:t>cuspid</a:t>
            </a:r>
            <a:r>
              <a:rPr lang="en-US" altLang="en-US" sz="2800" b="1" dirty="0">
                <a:latin typeface="Arial Rounded MT Bold" panose="020F0704030504030204" pitchFamily="34" charset="0"/>
              </a:rPr>
              <a:t> to </a:t>
            </a:r>
            <a:r>
              <a:rPr lang="en-US" altLang="en-US" sz="2800" b="1" dirty="0" err="1">
                <a:latin typeface="Arial Rounded MT Bold" panose="020F0704030504030204" pitchFamily="34" charset="0"/>
              </a:rPr>
              <a:t>cuspid</a:t>
            </a:r>
            <a:endParaRPr lang="en-US" altLang="en-US" sz="2800" b="1" dirty="0">
              <a:latin typeface="Arial Rounded MT Bold" panose="020F0704030504030204" pitchFamily="34" charset="0"/>
            </a:endParaRP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The shape of the mouth arch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The evidence of a tooth out of alignment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Teeth width and thickness, spacing between teeth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Missing teeth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The curves of biting edges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Unique dentistry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Wear patterns such as chips or grinding</a:t>
            </a:r>
          </a:p>
          <a:p>
            <a:endParaRPr lang="en-US" altLang="en-US" sz="2800" b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Rounded MT Bold" panose="020F0704030504030204" pitchFamily="34" charset="0"/>
              </a:rPr>
              <a:t>How reliable are bite marks in connecting a suspect with a crime?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2211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Arial Rounded MT Bold" panose="020F0704030504030204" pitchFamily="34" charset="0"/>
              </a:rPr>
              <a:t>Answer:  Horrible!!!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 dirty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Arial Rounded MT Bold" panose="020F0704030504030204" pitchFamily="34" charset="0"/>
              </a:rPr>
              <a:t>Why?  Soft tissue will swell or distort </a:t>
            </a:r>
            <a:r>
              <a:rPr lang="en-US" altLang="en-US" b="1" i="1" dirty="0">
                <a:latin typeface="Arial Rounded MT Bold" panose="020F0704030504030204" pitchFamily="34" charset="0"/>
              </a:rPr>
              <a:t>and</a:t>
            </a:r>
            <a:r>
              <a:rPr lang="en-US" altLang="en-US" b="1" dirty="0">
                <a:latin typeface="Arial Rounded MT Bold" panose="020F0704030504030204" pitchFamily="34" charset="0"/>
              </a:rPr>
              <a:t>…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Arial Rounded MT Bold" panose="020F0704030504030204" pitchFamily="34" charset="0"/>
              </a:rPr>
              <a:t>           two people can have similar teeth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Arial Rounded MT Bold" panose="020F0704030504030204" pitchFamily="34" charset="0"/>
              </a:rPr>
              <a:t>           construction.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Arial Rounded MT Bold" panose="020F0704030504030204" pitchFamily="34" charset="0"/>
              </a:rPr>
              <a:t>However… bite marks can exclude suspects.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latin typeface="Arial Rounded MT Bold" panose="020F0704030504030204" pitchFamily="34" charset="0"/>
              </a:rPr>
              <a:t>How helpful are teeth in identifying human remains?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2332038"/>
            <a:ext cx="87630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</a:rPr>
              <a:t>Answer:  Excellent!!!</a:t>
            </a:r>
          </a:p>
          <a:p>
            <a:pPr algn="ctr">
              <a:buFontTx/>
              <a:buNone/>
            </a:pPr>
            <a:endParaRPr lang="en-US" altLang="en-US" sz="4400" b="1" dirty="0"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r>
              <a:rPr lang="en-US" altLang="en-US" sz="2800" b="1" dirty="0">
                <a:latin typeface="Arial Rounded MT Bold" panose="020F0704030504030204" pitchFamily="34" charset="0"/>
              </a:rPr>
              <a:t>    Teeth remain very intact even through violent crimes, fires, accidents and advanced decomposition.   DNA is also preserved very well in the pulp of a tooth.</a:t>
            </a:r>
            <a:endParaRPr lang="en-US" altLang="en-US" sz="4000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Arial Rounded MT Bold" panose="020F0704030504030204" pitchFamily="34" charset="0"/>
              </a:rPr>
              <a:t>Teeth Diagram &amp; Chart</a:t>
            </a:r>
            <a:endParaRPr lang="en-US" alt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990600"/>
            <a:ext cx="8763000" cy="4525962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incisors</a:t>
            </a:r>
            <a:r>
              <a:rPr lang="en-US" dirty="0">
                <a:latin typeface="Arial Rounded MT Bold" panose="020F0704030504030204" pitchFamily="34" charset="0"/>
              </a:rPr>
              <a:t> - the front teeth, used for cutting food. An incisor has 1 root. Adults have 8 incisors (4 in the top jaw and 4 in the bottom jaw</a:t>
            </a:r>
            <a:r>
              <a:rPr lang="en-US" dirty="0" smtClean="0">
                <a:latin typeface="Arial Rounded MT Bold" panose="020F0704030504030204" pitchFamily="34" charset="0"/>
              </a:rPr>
              <a:t>).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b="1" dirty="0" smtClean="0">
                <a:latin typeface="Arial Rounded MT Bold" panose="020F0704030504030204" pitchFamily="34" charset="0"/>
              </a:rPr>
              <a:t>canine </a:t>
            </a:r>
            <a:r>
              <a:rPr lang="en-US" b="1" dirty="0">
                <a:latin typeface="Arial Rounded MT Bold" panose="020F0704030504030204" pitchFamily="34" charset="0"/>
              </a:rPr>
              <a:t>(also called </a:t>
            </a:r>
            <a:r>
              <a:rPr lang="en-US" b="1" dirty="0" err="1">
                <a:latin typeface="Arial Rounded MT Bold" panose="020F0704030504030204" pitchFamily="34" charset="0"/>
              </a:rPr>
              <a:t>cuspid</a:t>
            </a:r>
            <a:r>
              <a:rPr lang="en-US" b="1" dirty="0">
                <a:latin typeface="Arial Rounded MT Bold" panose="020F0704030504030204" pitchFamily="34" charset="0"/>
              </a:rPr>
              <a:t>)</a:t>
            </a:r>
            <a:r>
              <a:rPr lang="en-US" dirty="0">
                <a:latin typeface="Arial Rounded MT Bold" panose="020F0704030504030204" pitchFamily="34" charset="0"/>
              </a:rPr>
              <a:t> - the pointy tooth located between the incisors and the premolars. A canine tooth has 1 root. Adults have 4 canine teeth (2 in the top jaw and 2 in the bottom jaw). Canine means, "of or like a dog."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9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Arial Rounded MT Bold" panose="020F0704030504030204" pitchFamily="34" charset="0"/>
              </a:rPr>
              <a:t>Teeth Diagram &amp; Chart</a:t>
            </a:r>
            <a:endParaRPr lang="en-US" alt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990600"/>
            <a:ext cx="8763000" cy="56388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 Rounded MT Bold" panose="020F0704030504030204" pitchFamily="34" charset="0"/>
              </a:rPr>
              <a:t>premolars (also called bicuspids)</a:t>
            </a:r>
            <a:r>
              <a:rPr lang="en-US" sz="3000" dirty="0" smtClean="0">
                <a:latin typeface="Arial Rounded MT Bold" panose="020F0704030504030204" pitchFamily="34" charset="0"/>
              </a:rPr>
              <a:t> - the teeth located between the canine and the molars. A premolar tooth has 1 root. Bicuspids have two points (cusps) at the top. Adults have 8 premolars (4 in the top jaw and 4 in the bottom jaw). </a:t>
            </a:r>
          </a:p>
          <a:p>
            <a:r>
              <a:rPr lang="en-US" sz="3000" b="1" dirty="0" smtClean="0">
                <a:latin typeface="Arial Rounded MT Bold" panose="020F0704030504030204" pitchFamily="34" charset="0"/>
              </a:rPr>
              <a:t>molars</a:t>
            </a:r>
            <a:r>
              <a:rPr lang="en-US" sz="3000" dirty="0" smtClean="0">
                <a:latin typeface="Arial Rounded MT Bold" panose="020F0704030504030204" pitchFamily="34" charset="0"/>
              </a:rPr>
              <a:t> - the relatively flat teeth located towards the back of the mouth, used for grinding food. Molars in the top jaw have 3 roots; molars in the lower jaw have 2 roots. Adults have 12 molars (6 in the top jaw and 6 in the bottom jaw).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 Busines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Big Business</Template>
  <TotalTime>663</TotalTime>
  <Words>542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Big Business</vt:lpstr>
      <vt:lpstr>Forensic Odontology</vt:lpstr>
      <vt:lpstr>What is Forensic Odontology?</vt:lpstr>
      <vt:lpstr>What is Forensic Odontology?</vt:lpstr>
      <vt:lpstr>So…What can an Odontologist discover?</vt:lpstr>
      <vt:lpstr>The physical characteristics of both the bite mark wound and the suspect’s teeth include: </vt:lpstr>
      <vt:lpstr>How reliable are bite marks in connecting a suspect with a crime?</vt:lpstr>
      <vt:lpstr>How helpful are teeth in identifying human remains?</vt:lpstr>
      <vt:lpstr>Teeth Diagram &amp; Chart</vt:lpstr>
      <vt:lpstr>Teeth Diagram &amp; Chart</vt:lpstr>
      <vt:lpstr>Homework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Odontology</dc:title>
  <dc:creator>vince lizzio</dc:creator>
  <cp:lastModifiedBy>Windows User</cp:lastModifiedBy>
  <cp:revision>13</cp:revision>
  <cp:lastPrinted>2015-05-07T17:23:01Z</cp:lastPrinted>
  <dcterms:created xsi:type="dcterms:W3CDTF">2005-10-19T22:50:02Z</dcterms:created>
  <dcterms:modified xsi:type="dcterms:W3CDTF">2015-05-08T16:41:35Z</dcterms:modified>
</cp:coreProperties>
</file>