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29"/>
  </p:handoutMasterIdLst>
  <p:sldIdLst>
    <p:sldId id="270" r:id="rId2"/>
    <p:sldId id="257" r:id="rId3"/>
    <p:sldId id="271" r:id="rId4"/>
    <p:sldId id="258" r:id="rId5"/>
    <p:sldId id="260" r:id="rId6"/>
    <p:sldId id="261" r:id="rId7"/>
    <p:sldId id="262" r:id="rId8"/>
    <p:sldId id="268" r:id="rId9"/>
    <p:sldId id="269" r:id="rId10"/>
    <p:sldId id="288" r:id="rId11"/>
    <p:sldId id="28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66" r:id="rId28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2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9FFC9"/>
    <a:srgbClr val="FFCCFF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8EAB94D-2ADF-44EC-91AC-D898C988E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64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7315200" cy="1219200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295400"/>
            <a:ext cx="6324600" cy="762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6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9E99-6ED3-48A4-A109-76B6263B58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27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FCF9-8BF6-40BE-A373-958CCDD257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06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60-789C-4DDC-B9AF-12FF3F9302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88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A99-88AF-4E61-B149-4300E61A52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1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B3E2-0533-4B5B-941A-A4AF1D4250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68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D3A0-FC90-48EF-954E-E19576C834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04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274638"/>
            <a:ext cx="1371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86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0622-2ACD-4EAC-8F4B-BE8391851B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29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5E7BF5-0B63-449B-B47B-BB7CD020A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50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CE5-29C1-4685-B607-636393B6D0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1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82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0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80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/>
        </p:nvSpPr>
        <p:spPr>
          <a:xfrm>
            <a:off x="0" y="1219200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8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soft_2007__TXT_0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7152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CE10-33C0-48D2-B863-E785ECBBFA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85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D914-3650-4674-94FF-0AAC075A7F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E629-622C-4215-A1A0-61990F06E5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41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icrosoft_2007__TXT_0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EBA1C5-28A1-4448-8062-757A2B30F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cap="none" spc="0" smtClean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>
                <a:latin typeface="Arial Rounded MT Bold" panose="020F0704030504030204" pitchFamily="34" charset="0"/>
              </a:rPr>
              <a:t>Forensic Odontology</a:t>
            </a:r>
            <a:endParaRPr lang="en-US" altLang="en-US" sz="6000" b="1" dirty="0">
              <a:latin typeface="Arial Rounded MT Bold" panose="020F07040305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   </a:t>
            </a:r>
            <a:endParaRPr lang="en-US" altLang="en-US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28718"/>
            <a:ext cx="3706689" cy="34689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5628" y="2128719"/>
            <a:ext cx="2383743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74638"/>
            <a:ext cx="6172200" cy="6172200"/>
          </a:xfrm>
        </p:spPr>
      </p:pic>
    </p:spTree>
    <p:extLst>
      <p:ext uri="{BB962C8B-B14F-4D97-AF65-F5344CB8AC3E}">
        <p14:creationId xmlns:p14="http://schemas.microsoft.com/office/powerpoint/2010/main" val="1362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74638"/>
            <a:ext cx="6172200" cy="6172200"/>
          </a:xfrm>
        </p:spPr>
      </p:pic>
    </p:spTree>
    <p:extLst>
      <p:ext uri="{BB962C8B-B14F-4D97-AF65-F5344CB8AC3E}">
        <p14:creationId xmlns:p14="http://schemas.microsoft.com/office/powerpoint/2010/main" val="39726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05800" cy="1828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Dental Identification and Lip Prints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638800"/>
            <a:ext cx="5638800" cy="762000"/>
          </a:xfrm>
        </p:spPr>
        <p:txBody>
          <a:bodyPr/>
          <a:lstStyle/>
          <a:p>
            <a:r>
              <a:rPr lang="en-US" dirty="0" smtClean="0"/>
              <a:t>Original from: Mr. </a:t>
            </a:r>
            <a:r>
              <a:rPr lang="en-US" dirty="0" err="1" smtClean="0"/>
              <a:t>Syswerda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752850" cy="331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6" y="2895600"/>
            <a:ext cx="3665475" cy="219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6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Dentistry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Forensic Dentistry involves the evaluation of dental evidence with the intent of assisting the administration of justice.</a:t>
            </a:r>
          </a:p>
          <a:p>
            <a:r>
              <a:rPr lang="en-US" dirty="0" smtClean="0"/>
              <a:t>It is more accurately called Forensic </a:t>
            </a:r>
            <a:r>
              <a:rPr lang="en-US" dirty="0"/>
              <a:t>O</a:t>
            </a:r>
            <a:r>
              <a:rPr lang="en-US" dirty="0" smtClean="0"/>
              <a:t>dontology.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34765"/>
            <a:ext cx="2514600" cy="24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182619" cy="19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9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Forensic </a:t>
            </a:r>
            <a:r>
              <a:rPr lang="en-US" dirty="0" err="1" smtClean="0"/>
              <a:t>Odontologists</a:t>
            </a:r>
            <a:r>
              <a:rPr lang="en-US" dirty="0" smtClean="0"/>
              <a:t> Do.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Another source lists these as the primary responsibilities of Forensic </a:t>
            </a:r>
            <a:r>
              <a:rPr lang="en-US" dirty="0" err="1" smtClean="0"/>
              <a:t>Odontologists</a:t>
            </a:r>
            <a:r>
              <a:rPr lang="en-US" dirty="0" smtClean="0"/>
              <a:t> (add to your previous list):</a:t>
            </a:r>
          </a:p>
          <a:p>
            <a:pPr lvl="1"/>
            <a:r>
              <a:rPr lang="en-US" dirty="0" smtClean="0"/>
              <a:t>Identification of human dental remains.</a:t>
            </a:r>
          </a:p>
          <a:p>
            <a:pPr lvl="1"/>
            <a:r>
              <a:rPr lang="en-US" dirty="0" smtClean="0"/>
              <a:t>Identification in mass fatalities.</a:t>
            </a:r>
          </a:p>
          <a:p>
            <a:pPr lvl="1"/>
            <a:r>
              <a:rPr lang="en-US" dirty="0" smtClean="0"/>
              <a:t>Cases of child/domestic abuse.</a:t>
            </a:r>
          </a:p>
          <a:p>
            <a:pPr lvl="1"/>
            <a:r>
              <a:rPr lang="en-US" dirty="0" smtClean="0"/>
              <a:t>Assessing injuries involving bite marks.</a:t>
            </a:r>
          </a:p>
          <a:p>
            <a:pPr lvl="1"/>
            <a:r>
              <a:rPr lang="en-US" dirty="0" smtClean="0"/>
              <a:t>Assessing malpractice in civil cases.</a:t>
            </a:r>
          </a:p>
          <a:p>
            <a:pPr lvl="1"/>
            <a:r>
              <a:rPr lang="en-US" dirty="0" smtClean="0"/>
              <a:t>Age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Human Remains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Human teeth are highly unique; some experts say teeth are equally unique to fingerprints.</a:t>
            </a:r>
          </a:p>
          <a:p>
            <a:r>
              <a:rPr lang="en-US" dirty="0" smtClean="0"/>
              <a:t>Teeth are also very tough due to the high mineral levels they contain; they may survive circumstances that would destroy other tissues used for identification.</a:t>
            </a:r>
          </a:p>
          <a:p>
            <a:r>
              <a:rPr lang="en-US" u="sng" dirty="0" smtClean="0"/>
              <a:t>Ante-mortem</a:t>
            </a:r>
            <a:r>
              <a:rPr lang="en-US" dirty="0" smtClean="0"/>
              <a:t> and </a:t>
            </a:r>
            <a:r>
              <a:rPr lang="en-US" u="sng" dirty="0" smtClean="0"/>
              <a:t>post-mortem</a:t>
            </a:r>
            <a:r>
              <a:rPr lang="en-US" dirty="0" smtClean="0"/>
              <a:t> records can be compared to establish positive ID.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79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Human Remains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Based on the following details, Forensic </a:t>
            </a:r>
            <a:r>
              <a:rPr lang="en-US" dirty="0" err="1" smtClean="0"/>
              <a:t>Odontologists</a:t>
            </a:r>
            <a:r>
              <a:rPr lang="en-US" dirty="0" smtClean="0"/>
              <a:t> are able to identify otherwise highly decomposed human remains:</a:t>
            </a:r>
          </a:p>
          <a:p>
            <a:pPr lvl="1"/>
            <a:r>
              <a:rPr lang="en-US" dirty="0" smtClean="0"/>
              <a:t>1. Fillings</a:t>
            </a:r>
          </a:p>
          <a:p>
            <a:pPr lvl="1"/>
            <a:r>
              <a:rPr lang="en-US" dirty="0" smtClean="0"/>
              <a:t>2. Extractions</a:t>
            </a:r>
          </a:p>
          <a:p>
            <a:pPr lvl="1"/>
            <a:r>
              <a:rPr lang="en-US" dirty="0" smtClean="0"/>
              <a:t>3. Surface and root patterns</a:t>
            </a:r>
          </a:p>
          <a:p>
            <a:pPr lvl="1"/>
            <a:r>
              <a:rPr lang="en-US" dirty="0" smtClean="0"/>
              <a:t>4. Adjacent teeth</a:t>
            </a:r>
          </a:p>
          <a:p>
            <a:pPr lvl="1"/>
            <a:r>
              <a:rPr lang="en-US" dirty="0" smtClean="0"/>
              <a:t>5. Angle of teeth relative to other teeth.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799"/>
            <a:ext cx="3181350" cy="240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4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Mass Fatalities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 some instances there are disasters in which many people lose their lives simultaneously and the remains are highly damaged (i.e. WTC 9/11).</a:t>
            </a:r>
          </a:p>
          <a:p>
            <a:r>
              <a:rPr lang="en-US" sz="3000" dirty="0" smtClean="0"/>
              <a:t>Forensic </a:t>
            </a:r>
            <a:r>
              <a:rPr lang="en-US" sz="3000" dirty="0" err="1" smtClean="0"/>
              <a:t>odontologists</a:t>
            </a:r>
            <a:r>
              <a:rPr lang="en-US" sz="3000" dirty="0" smtClean="0"/>
              <a:t> may be able to match surviving teeth to existing dental records.  Remember, teeth can survive much greater trauma than most body tissues.</a:t>
            </a:r>
          </a:p>
          <a:p>
            <a:r>
              <a:rPr lang="en-US" sz="3000" dirty="0" smtClean="0"/>
              <a:t>These dental remains can then be returned to their respective families for burial.</a:t>
            </a:r>
          </a:p>
        </p:txBody>
      </p:sp>
    </p:spTree>
    <p:extLst>
      <p:ext uri="{BB962C8B-B14F-4D97-AF65-F5344CB8AC3E}">
        <p14:creationId xmlns:p14="http://schemas.microsoft.com/office/powerpoint/2010/main" val="26426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Child/Domestic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Sadly, many instances of child and domestic abuse involve biting.</a:t>
            </a:r>
          </a:p>
          <a:p>
            <a:r>
              <a:rPr lang="en-US" dirty="0" smtClean="0"/>
              <a:t>By analyzing the marks left behind, forensic </a:t>
            </a:r>
            <a:r>
              <a:rPr lang="en-US" dirty="0" err="1" smtClean="0"/>
              <a:t>odontologists</a:t>
            </a:r>
            <a:r>
              <a:rPr lang="en-US" dirty="0" smtClean="0"/>
              <a:t> are often able to determine a culprit and even their intent (based on the severity of the injury).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2709930" cy="191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Injuries Involving Bite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2825"/>
            <a:ext cx="7051338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rial Rounded MT Bold" panose="020F0704030504030204" pitchFamily="34" charset="0"/>
              </a:rPr>
              <a:t>What is Forensic Odontology?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   </a:t>
            </a:r>
            <a:r>
              <a:rPr lang="en-US" altLang="en-US" sz="3600" b="1" dirty="0">
                <a:latin typeface="Arial Rounded MT Bold" panose="020F0704030504030204" pitchFamily="34" charset="0"/>
              </a:rPr>
              <a:t>Forensic Odontology is a branch of forensic medicine which, in the interest of justice, deals with the proper examination, handling and presentation of dental evidence in a court of law.</a:t>
            </a:r>
          </a:p>
        </p:txBody>
      </p:sp>
      <p:pic>
        <p:nvPicPr>
          <p:cNvPr id="13316" name="Picture 4" descr="j02528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4419600"/>
            <a:ext cx="1317625" cy="182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Bite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following is a list of the seven types of bite marks recognized by most forensic </a:t>
            </a:r>
            <a:r>
              <a:rPr lang="en-US" dirty="0" err="1" smtClean="0"/>
              <a:t>odontologists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1. abrasion – minor mark on skin</a:t>
            </a:r>
          </a:p>
          <a:p>
            <a:pPr lvl="1"/>
            <a:r>
              <a:rPr lang="en-US" dirty="0"/>
              <a:t>2. contusion – bruising on </a:t>
            </a:r>
            <a:r>
              <a:rPr lang="en-US" dirty="0" smtClean="0"/>
              <a:t>skin</a:t>
            </a:r>
            <a:endParaRPr lang="en-US" dirty="0"/>
          </a:p>
          <a:p>
            <a:pPr lvl="1"/>
            <a:r>
              <a:rPr lang="en-US" dirty="0"/>
              <a:t>3. hemorrhage -- small break in skin </a:t>
            </a:r>
            <a:endParaRPr lang="en-US" dirty="0" smtClean="0"/>
          </a:p>
          <a:p>
            <a:pPr lvl="1"/>
            <a:r>
              <a:rPr lang="en-US" dirty="0" smtClean="0"/>
              <a:t>4. incision </a:t>
            </a:r>
            <a:r>
              <a:rPr lang="en-US" dirty="0"/>
              <a:t>-- </a:t>
            </a:r>
            <a:r>
              <a:rPr lang="en-US" dirty="0" smtClean="0"/>
              <a:t>clean </a:t>
            </a:r>
            <a:r>
              <a:rPr lang="en-US" dirty="0"/>
              <a:t>puncture of </a:t>
            </a:r>
            <a:r>
              <a:rPr lang="en-US" dirty="0" smtClean="0"/>
              <a:t>skin</a:t>
            </a:r>
          </a:p>
          <a:p>
            <a:pPr lvl="1"/>
            <a:r>
              <a:rPr lang="en-US" dirty="0" smtClean="0"/>
              <a:t>5. laceration </a:t>
            </a:r>
            <a:r>
              <a:rPr lang="en-US" dirty="0"/>
              <a:t>-- punctured or torn </a:t>
            </a:r>
            <a:r>
              <a:rPr lang="en-US" dirty="0" smtClean="0"/>
              <a:t>skin</a:t>
            </a:r>
            <a:endParaRPr lang="en-US" dirty="0"/>
          </a:p>
          <a:p>
            <a:pPr lvl="1"/>
            <a:r>
              <a:rPr lang="en-US" dirty="0"/>
              <a:t>6. avulsion -- removal of skin</a:t>
            </a:r>
          </a:p>
          <a:p>
            <a:pPr lvl="1"/>
            <a:r>
              <a:rPr lang="en-US" dirty="0"/>
              <a:t>7. artifact </a:t>
            </a:r>
            <a:r>
              <a:rPr lang="en-US" dirty="0" smtClean="0"/>
              <a:t>– piece of body has been removed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of Bite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four items represent the common levels of severity observed with bite marks:</a:t>
            </a:r>
          </a:p>
          <a:p>
            <a:pPr lvl="1"/>
            <a:r>
              <a:rPr lang="en-US" dirty="0"/>
              <a:t>1. clearly defined -- </a:t>
            </a:r>
            <a:r>
              <a:rPr lang="en-US" dirty="0" smtClean="0"/>
              <a:t>observable </a:t>
            </a:r>
            <a:r>
              <a:rPr lang="en-US" dirty="0"/>
              <a:t>pressure</a:t>
            </a:r>
          </a:p>
          <a:p>
            <a:pPr lvl="1"/>
            <a:r>
              <a:rPr lang="en-US" dirty="0"/>
              <a:t>2. obviously defined -- </a:t>
            </a:r>
            <a:r>
              <a:rPr lang="en-US" dirty="0" smtClean="0"/>
              <a:t>significant </a:t>
            </a:r>
            <a:r>
              <a:rPr lang="en-US" dirty="0"/>
              <a:t>pressure</a:t>
            </a:r>
          </a:p>
          <a:p>
            <a:pPr lvl="1"/>
            <a:r>
              <a:rPr lang="en-US" dirty="0"/>
              <a:t>3. quite noticeable -- violent pressure</a:t>
            </a:r>
          </a:p>
          <a:p>
            <a:pPr lvl="1"/>
            <a:r>
              <a:rPr lang="en-US" dirty="0"/>
              <a:t>4. lacerated -- skin violently torn from body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1972994" cy="154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1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Occasionally, forensic </a:t>
            </a:r>
            <a:r>
              <a:rPr lang="en-US" dirty="0" err="1" smtClean="0"/>
              <a:t>odontologists</a:t>
            </a:r>
            <a:r>
              <a:rPr lang="en-US" dirty="0" smtClean="0"/>
              <a:t> may be called upon to assess the teeth of an individual who believes their dentist or orthodontist has made a mistake in treating or failing to treat a dental ailment. </a:t>
            </a:r>
          </a:p>
          <a:p>
            <a:r>
              <a:rPr lang="en-US" dirty="0" smtClean="0"/>
              <a:t>These proceedings usually are determined in a civil court.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86859"/>
            <a:ext cx="2466975" cy="183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8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r>
              <a:rPr lang="en-US" dirty="0" smtClean="0"/>
              <a:t>Forensic </a:t>
            </a:r>
            <a:r>
              <a:rPr lang="en-US" dirty="0" err="1"/>
              <a:t>O</a:t>
            </a:r>
            <a:r>
              <a:rPr lang="en-US" dirty="0" err="1" smtClean="0"/>
              <a:t>dontologists</a:t>
            </a:r>
            <a:r>
              <a:rPr lang="en-US" dirty="0" smtClean="0"/>
              <a:t> are also asked to help estimate the age of unknown individuals based on several factors:</a:t>
            </a:r>
          </a:p>
          <a:p>
            <a:pPr lvl="1"/>
            <a:r>
              <a:rPr lang="en-US" dirty="0" smtClean="0"/>
              <a:t>Number of teeth in their mouth:</a:t>
            </a:r>
          </a:p>
          <a:p>
            <a:pPr lvl="2"/>
            <a:r>
              <a:rPr lang="en-US" sz="2800" dirty="0" smtClean="0"/>
              <a:t>Children have 20 “baby” teeth though often not all at once. (8 incisors, 4 canines, 8 molars)</a:t>
            </a:r>
          </a:p>
          <a:p>
            <a:pPr lvl="2"/>
            <a:r>
              <a:rPr lang="en-US" sz="2800" dirty="0" smtClean="0"/>
              <a:t>Adults have 32 teeth including wisdom teeth, the removal of which would bring that number to 28.</a:t>
            </a:r>
            <a:r>
              <a:rPr lang="en-US" sz="2800" dirty="0"/>
              <a:t> </a:t>
            </a:r>
            <a:r>
              <a:rPr lang="en-US" sz="2800" dirty="0" smtClean="0"/>
              <a:t>(8 incisors, 4 canines, 8 pre-molars, 12 molars.)</a:t>
            </a:r>
          </a:p>
        </p:txBody>
      </p:sp>
    </p:spTree>
    <p:extLst>
      <p:ext uri="{BB962C8B-B14F-4D97-AF65-F5344CB8AC3E}">
        <p14:creationId xmlns:p14="http://schemas.microsoft.com/office/powerpoint/2010/main" val="71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Age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Additionally, forensic </a:t>
            </a:r>
            <a:r>
              <a:rPr lang="en-US" dirty="0" err="1" smtClean="0"/>
              <a:t>odontologists</a:t>
            </a:r>
            <a:r>
              <a:rPr lang="en-US" dirty="0" smtClean="0"/>
              <a:t> can use the following information to estimate age:</a:t>
            </a:r>
          </a:p>
          <a:p>
            <a:pPr lvl="1"/>
            <a:r>
              <a:rPr lang="en-US" dirty="0" smtClean="0"/>
              <a:t>Condition of tooth enamel.</a:t>
            </a:r>
          </a:p>
          <a:p>
            <a:pPr lvl="1"/>
            <a:r>
              <a:rPr lang="en-US" dirty="0" smtClean="0"/>
              <a:t>Condition of tooth root.</a:t>
            </a:r>
          </a:p>
          <a:p>
            <a:pPr lvl="1"/>
            <a:r>
              <a:rPr lang="en-US" dirty="0" smtClean="0"/>
              <a:t>Tooth decay.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38110"/>
            <a:ext cx="1743075" cy="15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74" y="2696373"/>
            <a:ext cx="3649064" cy="35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33" y="0"/>
            <a:ext cx="8229600" cy="500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Age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83" y="500331"/>
            <a:ext cx="6420633" cy="626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0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 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Lip Prints are used less frequently than other methods of identification.</a:t>
            </a:r>
          </a:p>
          <a:p>
            <a:r>
              <a:rPr lang="en-US" dirty="0" smtClean="0"/>
              <a:t>Lip prints are believed to be unique, though limited testing has been done to substantiate this claim.</a:t>
            </a:r>
          </a:p>
          <a:p>
            <a:r>
              <a:rPr lang="en-US" dirty="0" smtClean="0"/>
              <a:t>Genetics </a:t>
            </a:r>
            <a:r>
              <a:rPr lang="en-US" smtClean="0"/>
              <a:t>&amp; environment play </a:t>
            </a:r>
            <a:r>
              <a:rPr lang="en-US" dirty="0" smtClean="0"/>
              <a:t>a role in lip structure.</a:t>
            </a:r>
          </a:p>
          <a:p>
            <a:r>
              <a:rPr lang="en-US" dirty="0" smtClean="0"/>
              <a:t>Lip prints are a lesser known method for identification; criminals don’t disguise them as regularly.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87612"/>
            <a:ext cx="1733550" cy="12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6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Rounded MT Bold" panose="020F0704030504030204" pitchFamily="34" charset="0"/>
              </a:rPr>
              <a:t>Homework Questions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What is forensic odontology?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What other scientists often work with an forensic </a:t>
            </a:r>
            <a:r>
              <a:rPr lang="en-US" altLang="en-US" sz="2400" dirty="0" err="1">
                <a:latin typeface="Arial Rounded MT Bold" panose="020F0704030504030204" pitchFamily="34" charset="0"/>
              </a:rPr>
              <a:t>odontologist</a:t>
            </a:r>
            <a:r>
              <a:rPr lang="en-US" altLang="en-US" sz="2400" dirty="0">
                <a:latin typeface="Arial Rounded MT Bold" panose="020F0704030504030204" pitchFamily="34" charset="0"/>
              </a:rPr>
              <a:t>?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Give 2 examples of information they can discover.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Why aren’t teeth marks reliable evidence?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How are teeth helpful for forensic investigations?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latin typeface="Arial Rounded MT Bold" panose="020F0704030504030204" pitchFamily="34" charset="0"/>
              </a:rPr>
              <a:t>What is the name of the front row of </a:t>
            </a:r>
            <a:r>
              <a:rPr lang="en-US" altLang="en-US" sz="2400" dirty="0" smtClean="0">
                <a:latin typeface="Arial Rounded MT Bold" panose="020F0704030504030204" pitchFamily="34" charset="0"/>
              </a:rPr>
              <a:t>teeth?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How </a:t>
            </a:r>
            <a:r>
              <a:rPr lang="en-US" sz="2400" dirty="0">
                <a:latin typeface="Arial Rounded MT Bold" panose="020F0704030504030204" pitchFamily="34" charset="0"/>
              </a:rPr>
              <a:t>many teeth do most adults </a:t>
            </a:r>
            <a:r>
              <a:rPr lang="en-US" sz="2400" dirty="0" smtClean="0">
                <a:latin typeface="Arial Rounded MT Bold" panose="020F0704030504030204" pitchFamily="34" charset="0"/>
              </a:rPr>
              <a:t>have?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Explain </a:t>
            </a:r>
            <a:r>
              <a:rPr lang="en-US" sz="2400" dirty="0">
                <a:latin typeface="Arial Rounded MT Bold" panose="020F0704030504030204" pitchFamily="34" charset="0"/>
              </a:rPr>
              <a:t>how you would differentiate and identify one tooth from another</a:t>
            </a:r>
            <a:r>
              <a:rPr lang="en-US" sz="2400" dirty="0" smtClean="0">
                <a:latin typeface="Arial Rounded MT Bold" panose="020F0704030504030204" pitchFamily="34" charset="0"/>
              </a:rPr>
              <a:t>…</a:t>
            </a:r>
            <a:r>
              <a:rPr lang="en-US" altLang="en-US" sz="2400" dirty="0" smtClean="0">
                <a:latin typeface="Arial Rounded MT Bold" panose="020F0704030504030204" pitchFamily="34" charset="0"/>
              </a:rPr>
              <a:t> </a:t>
            </a:r>
            <a:endParaRPr lang="en-US" altLang="en-US"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rial Rounded MT Bold" panose="020F0704030504030204" pitchFamily="34" charset="0"/>
              </a:rPr>
              <a:t>What is Forensic Odontology?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   </a:t>
            </a:r>
            <a:r>
              <a:rPr lang="en-US" altLang="en-US" sz="3600" b="1" dirty="0">
                <a:latin typeface="Arial Rounded MT Bold" panose="020F0704030504030204" pitchFamily="34" charset="0"/>
              </a:rPr>
              <a:t>Forensic </a:t>
            </a:r>
            <a:r>
              <a:rPr lang="en-US" altLang="en-US" sz="3600" b="1" dirty="0" err="1">
                <a:latin typeface="Arial Rounded MT Bold" panose="020F0704030504030204" pitchFamily="34" charset="0"/>
              </a:rPr>
              <a:t>Odontologists</a:t>
            </a:r>
            <a:r>
              <a:rPr lang="en-US" altLang="en-US" sz="3600" b="1" dirty="0">
                <a:latin typeface="Arial Rounded MT Bold" panose="020F0704030504030204" pitchFamily="34" charset="0"/>
              </a:rPr>
              <a:t> will often work with forensic pathologists and forensic </a:t>
            </a:r>
            <a:r>
              <a:rPr lang="en-US" altLang="en-US" sz="3600" b="1" dirty="0" smtClean="0">
                <a:latin typeface="Arial Rounded MT Bold" panose="020F0704030504030204" pitchFamily="34" charset="0"/>
              </a:rPr>
              <a:t>anthropologists, and even entomologists.</a:t>
            </a:r>
            <a:endParaRPr lang="en-US" altLang="en-US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13316" name="Picture 4" descr="j02528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4419600"/>
            <a:ext cx="1317625" cy="182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9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b="1" dirty="0">
                <a:latin typeface="Arial Rounded MT Bold" panose="020F0704030504030204" pitchFamily="34" charset="0"/>
              </a:rPr>
              <a:t>So…What can an </a:t>
            </a:r>
            <a:r>
              <a:rPr lang="en-US" altLang="en-US" sz="4800" b="1" dirty="0" err="1">
                <a:latin typeface="Arial Rounded MT Bold" panose="020F0704030504030204" pitchFamily="34" charset="0"/>
              </a:rPr>
              <a:t>Odontologist</a:t>
            </a:r>
            <a:r>
              <a:rPr lang="en-US" altLang="en-US" sz="4800" b="1" dirty="0">
                <a:latin typeface="Arial Rounded MT Bold" panose="020F0704030504030204" pitchFamily="34" charset="0"/>
              </a:rPr>
              <a:t> discover?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latin typeface="Arial Rounded MT Bold" panose="020F0704030504030204" pitchFamily="34" charset="0"/>
              </a:rPr>
              <a:t>ID of bite marks on a victim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 Rounded MT Bold" panose="020F0704030504030204" pitchFamily="34" charset="0"/>
              </a:rPr>
              <a:t>Comparison of bite marks with the teeth of a suspect and presentation of this evidence in court as an expert witness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 Rounded MT Bold" panose="020F0704030504030204" pitchFamily="34" charset="0"/>
              </a:rPr>
              <a:t>ID of bite marks on other substances such as wood, leather and foodstuffs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 Rounded MT Bold" panose="020F0704030504030204" pitchFamily="34" charset="0"/>
              </a:rPr>
              <a:t>ID of unknown bodies through dental records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 Rounded MT Bold" panose="020F0704030504030204" pitchFamily="34" charset="0"/>
              </a:rPr>
              <a:t>Age estimations of skeletal remains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latin typeface="Arial Rounded MT Bold" panose="020F0704030504030204" pitchFamily="34" charset="0"/>
              </a:rPr>
              <a:t>The physical characteristics of both the bite mark wound and the suspect’s teeth include:</a:t>
            </a:r>
            <a:br>
              <a:rPr lang="en-US" altLang="en-US" sz="4000" b="1" dirty="0">
                <a:latin typeface="Arial Rounded MT Bold" panose="020F0704030504030204" pitchFamily="34" charset="0"/>
              </a:rPr>
            </a:br>
            <a:endParaRPr lang="en-US" alt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r>
              <a:rPr lang="en-US" altLang="en-US" sz="2800" b="1" dirty="0">
                <a:latin typeface="Arial Rounded MT Bold" panose="020F0704030504030204" pitchFamily="34" charset="0"/>
              </a:rPr>
              <a:t>The distance from </a:t>
            </a:r>
            <a:r>
              <a:rPr lang="en-US" altLang="en-US" sz="2800" b="1" dirty="0" err="1">
                <a:latin typeface="Arial Rounded MT Bold" panose="020F0704030504030204" pitchFamily="34" charset="0"/>
              </a:rPr>
              <a:t>cuspid</a:t>
            </a:r>
            <a:r>
              <a:rPr lang="en-US" altLang="en-US" sz="2800" b="1" dirty="0">
                <a:latin typeface="Arial Rounded MT Bold" panose="020F0704030504030204" pitchFamily="34" charset="0"/>
              </a:rPr>
              <a:t> to </a:t>
            </a:r>
            <a:r>
              <a:rPr lang="en-US" altLang="en-US" sz="2800" b="1" dirty="0" err="1">
                <a:latin typeface="Arial Rounded MT Bold" panose="020F0704030504030204" pitchFamily="34" charset="0"/>
              </a:rPr>
              <a:t>cuspid</a:t>
            </a:r>
            <a:endParaRPr lang="en-US" altLang="en-US" sz="2800" b="1" dirty="0">
              <a:latin typeface="Arial Rounded MT Bold" panose="020F0704030504030204" pitchFamily="34" charset="0"/>
            </a:endParaRP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The shape of the mouth arch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The evidence of a tooth out of alignment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Teeth width and thickness, spacing between teeth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Missing teeth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The curves of biting edges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Unique dentistry</a:t>
            </a:r>
          </a:p>
          <a:p>
            <a:r>
              <a:rPr lang="en-US" altLang="en-US" sz="2800" b="1" dirty="0">
                <a:latin typeface="Arial Rounded MT Bold" panose="020F0704030504030204" pitchFamily="34" charset="0"/>
              </a:rPr>
              <a:t>Wear patterns such as chips or grinding</a:t>
            </a:r>
          </a:p>
          <a:p>
            <a:endParaRPr lang="en-US" altLang="en-US" sz="2800" b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Rounded MT Bold" panose="020F0704030504030204" pitchFamily="34" charset="0"/>
              </a:rPr>
              <a:t>How reliable are bite marks in connecting a suspect with a crime?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2211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Arial Rounded MT Bold" panose="020F0704030504030204" pitchFamily="34" charset="0"/>
              </a:rPr>
              <a:t>Answer:  Horrible!!!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 dirty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Arial Rounded MT Bold" panose="020F0704030504030204" pitchFamily="34" charset="0"/>
              </a:rPr>
              <a:t>Why?  Soft tissue will swell or distort </a:t>
            </a:r>
            <a:r>
              <a:rPr lang="en-US" altLang="en-US" b="1" i="1" dirty="0">
                <a:latin typeface="Arial Rounded MT Bold" panose="020F0704030504030204" pitchFamily="34" charset="0"/>
              </a:rPr>
              <a:t>and</a:t>
            </a:r>
            <a:r>
              <a:rPr lang="en-US" altLang="en-US" b="1" dirty="0">
                <a:latin typeface="Arial Rounded MT Bold" panose="020F0704030504030204" pitchFamily="34" charset="0"/>
              </a:rPr>
              <a:t>…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Arial Rounded MT Bold" panose="020F0704030504030204" pitchFamily="34" charset="0"/>
              </a:rPr>
              <a:t>           two people can have similar teeth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Arial Rounded MT Bold" panose="020F0704030504030204" pitchFamily="34" charset="0"/>
              </a:rPr>
              <a:t>           construction.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Arial Rounded MT Bold" panose="020F0704030504030204" pitchFamily="34" charset="0"/>
              </a:rPr>
              <a:t>However… bite marks can exclude suspects.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latin typeface="Arial Rounded MT Bold" panose="020F0704030504030204" pitchFamily="34" charset="0"/>
              </a:rPr>
              <a:t>How helpful are teeth in identifying human remains?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2332038"/>
            <a:ext cx="87630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</a:rPr>
              <a:t>Answer:  Excellent!!!</a:t>
            </a:r>
          </a:p>
          <a:p>
            <a:pPr algn="ctr">
              <a:buFontTx/>
              <a:buNone/>
            </a:pPr>
            <a:endParaRPr lang="en-US" altLang="en-US" sz="4400" b="1" dirty="0"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r>
              <a:rPr lang="en-US" altLang="en-US" sz="2800" b="1" dirty="0">
                <a:latin typeface="Arial Rounded MT Bold" panose="020F0704030504030204" pitchFamily="34" charset="0"/>
              </a:rPr>
              <a:t>    Teeth remain very intact even through violent crimes, fires, accidents and advanced decomposition.   DNA is also preserved very well in the pulp of a tooth.</a:t>
            </a:r>
            <a:endParaRPr lang="en-US" altLang="en-US" sz="4000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Arial Rounded MT Bold" panose="020F0704030504030204" pitchFamily="34" charset="0"/>
              </a:rPr>
              <a:t>Teeth Diagram &amp; Chart</a:t>
            </a:r>
            <a:endParaRPr lang="en-US" alt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990600"/>
            <a:ext cx="8763000" cy="4525962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incisors</a:t>
            </a:r>
            <a:r>
              <a:rPr lang="en-US" dirty="0">
                <a:latin typeface="Arial Rounded MT Bold" panose="020F0704030504030204" pitchFamily="34" charset="0"/>
              </a:rPr>
              <a:t> - the front teeth, used for cutting food. An incisor has 1 root. Adults have 8 incisors (4 in the top jaw and 4 in the bottom jaw</a:t>
            </a:r>
            <a:r>
              <a:rPr lang="en-US" dirty="0" smtClean="0">
                <a:latin typeface="Arial Rounded MT Bold" panose="020F0704030504030204" pitchFamily="34" charset="0"/>
              </a:rPr>
              <a:t>).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b="1" dirty="0" smtClean="0">
                <a:latin typeface="Arial Rounded MT Bold" panose="020F0704030504030204" pitchFamily="34" charset="0"/>
              </a:rPr>
              <a:t>canine </a:t>
            </a:r>
            <a:r>
              <a:rPr lang="en-US" b="1" dirty="0">
                <a:latin typeface="Arial Rounded MT Bold" panose="020F0704030504030204" pitchFamily="34" charset="0"/>
              </a:rPr>
              <a:t>(also called </a:t>
            </a:r>
            <a:r>
              <a:rPr lang="en-US" b="1" dirty="0" err="1">
                <a:latin typeface="Arial Rounded MT Bold" panose="020F0704030504030204" pitchFamily="34" charset="0"/>
              </a:rPr>
              <a:t>cuspid</a:t>
            </a:r>
            <a:r>
              <a:rPr lang="en-US" b="1" dirty="0">
                <a:latin typeface="Arial Rounded MT Bold" panose="020F0704030504030204" pitchFamily="34" charset="0"/>
              </a:rPr>
              <a:t>)</a:t>
            </a:r>
            <a:r>
              <a:rPr lang="en-US" dirty="0">
                <a:latin typeface="Arial Rounded MT Bold" panose="020F0704030504030204" pitchFamily="34" charset="0"/>
              </a:rPr>
              <a:t> - the pointy tooth located between the incisors and the premolars. A canine tooth has 1 root. Adults have 4 canine teeth (2 in the top jaw and 2 in the bottom jaw). Canine means, "of or like a dog."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9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Arial Rounded MT Bold" panose="020F0704030504030204" pitchFamily="34" charset="0"/>
              </a:rPr>
              <a:t>Teeth Diagram &amp; Chart</a:t>
            </a:r>
            <a:endParaRPr lang="en-US" alt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990600"/>
            <a:ext cx="8763000" cy="56388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 Rounded MT Bold" panose="020F0704030504030204" pitchFamily="34" charset="0"/>
              </a:rPr>
              <a:t>premolars (also called bicuspids)</a:t>
            </a:r>
            <a:r>
              <a:rPr lang="en-US" sz="3000" dirty="0" smtClean="0">
                <a:latin typeface="Arial Rounded MT Bold" panose="020F0704030504030204" pitchFamily="34" charset="0"/>
              </a:rPr>
              <a:t> - the teeth located between the canine and the molars. A premolar tooth has </a:t>
            </a:r>
            <a:r>
              <a:rPr lang="en-US" sz="3000" dirty="0" smtClean="0">
                <a:latin typeface="Arial Rounded MT Bold" panose="020F0704030504030204" pitchFamily="34" charset="0"/>
              </a:rPr>
              <a:t>1-2 roots. </a:t>
            </a:r>
            <a:r>
              <a:rPr lang="en-US" sz="3000" dirty="0" smtClean="0">
                <a:latin typeface="Arial Rounded MT Bold" panose="020F0704030504030204" pitchFamily="34" charset="0"/>
              </a:rPr>
              <a:t>Bicuspids have two points (cusps) at the top. Adults have 8 premolars (4 in the top jaw and 4 in the bottom jaw). </a:t>
            </a:r>
          </a:p>
          <a:p>
            <a:r>
              <a:rPr lang="en-US" sz="3000" b="1" dirty="0" smtClean="0">
                <a:latin typeface="Arial Rounded MT Bold" panose="020F0704030504030204" pitchFamily="34" charset="0"/>
              </a:rPr>
              <a:t>molars</a:t>
            </a:r>
            <a:r>
              <a:rPr lang="en-US" sz="3000" dirty="0" smtClean="0">
                <a:latin typeface="Arial Rounded MT Bold" panose="020F0704030504030204" pitchFamily="34" charset="0"/>
              </a:rPr>
              <a:t> - the relatively flat teeth located towards the back of the mouth, used for grinding food. Molars in the top jaw have 3 roots; molars in the lower jaw have 2 roots. Adults have 12 molars (6 in the top jaw and 6 in the bottom jaw</a:t>
            </a:r>
            <a:r>
              <a:rPr lang="en-US" sz="3000" dirty="0" smtClean="0">
                <a:latin typeface="Arial Rounded MT Bold" panose="020F0704030504030204" pitchFamily="34" charset="0"/>
              </a:rPr>
              <a:t>). 3-5 cusps.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 Busines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Big Business</Template>
  <TotalTime>875</TotalTime>
  <Words>1218</Words>
  <Application>Microsoft Office PowerPoint</Application>
  <PresentationFormat>On-screen Show (4:3)</PresentationFormat>
  <Paragraphs>114</Paragraphs>
  <Slides>27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Rounded MT Bold</vt:lpstr>
      <vt:lpstr>Calibri</vt:lpstr>
      <vt:lpstr>Tempus Sans ITC</vt:lpstr>
      <vt:lpstr>Big Business</vt:lpstr>
      <vt:lpstr>Forensic Odontology</vt:lpstr>
      <vt:lpstr>What is Forensic Odontology?</vt:lpstr>
      <vt:lpstr>What is Forensic Odontology?</vt:lpstr>
      <vt:lpstr>So…What can an Odontologist discover?</vt:lpstr>
      <vt:lpstr>The physical characteristics of both the bite mark wound and the suspect’s teeth include: </vt:lpstr>
      <vt:lpstr>How reliable are bite marks in connecting a suspect with a crime?</vt:lpstr>
      <vt:lpstr>How helpful are teeth in identifying human remains?</vt:lpstr>
      <vt:lpstr>Teeth Diagram &amp; Chart</vt:lpstr>
      <vt:lpstr>Teeth Diagram &amp; Chart</vt:lpstr>
      <vt:lpstr>PowerPoint Presentation</vt:lpstr>
      <vt:lpstr>PowerPoint Presentation</vt:lpstr>
      <vt:lpstr>Dental Identification and Lip Prints</vt:lpstr>
      <vt:lpstr>Forensic Dentistry</vt:lpstr>
      <vt:lpstr>What Forensic Odontologists Do.</vt:lpstr>
      <vt:lpstr>Identifying Human Remains</vt:lpstr>
      <vt:lpstr>Identifying Human Remains (cont.)</vt:lpstr>
      <vt:lpstr>Mass Fatalities</vt:lpstr>
      <vt:lpstr>Child/Domestic Abuse</vt:lpstr>
      <vt:lpstr>Assessing Injuries Involving Bite Marks</vt:lpstr>
      <vt:lpstr>Types of Bite Marks</vt:lpstr>
      <vt:lpstr>Severity of Bite Marks</vt:lpstr>
      <vt:lpstr>Malpractice</vt:lpstr>
      <vt:lpstr>Estimating age</vt:lpstr>
      <vt:lpstr>Estimating Age (cont.)</vt:lpstr>
      <vt:lpstr>Estimating Age (cont.)</vt:lpstr>
      <vt:lpstr>Lip Prints</vt:lpstr>
      <vt:lpstr>Homework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Odontology</dc:title>
  <dc:creator>vince lizzio</dc:creator>
  <cp:lastModifiedBy>MICHAEL MAY</cp:lastModifiedBy>
  <cp:revision>19</cp:revision>
  <cp:lastPrinted>2015-05-07T17:23:01Z</cp:lastPrinted>
  <dcterms:created xsi:type="dcterms:W3CDTF">2005-10-19T22:50:02Z</dcterms:created>
  <dcterms:modified xsi:type="dcterms:W3CDTF">2017-05-22T16:26:38Z</dcterms:modified>
</cp:coreProperties>
</file>