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19"/>
  </p:handout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6" r:id="rId11"/>
    <p:sldId id="279" r:id="rId12"/>
    <p:sldId id="280" r:id="rId13"/>
    <p:sldId id="281" r:id="rId14"/>
    <p:sldId id="282" r:id="rId15"/>
    <p:sldId id="283" r:id="rId16"/>
    <p:sldId id="285" r:id="rId17"/>
    <p:sldId id="284" r:id="rId18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9FFC9"/>
    <a:srgbClr val="FFCCFF"/>
    <a:srgbClr val="CC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8EAB94D-2ADF-44EC-91AC-D898C988EA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064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7315200" cy="1219200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1295400"/>
            <a:ext cx="6324600" cy="762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3600" b="0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9E99-6ED3-48A4-A109-76B6263B58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27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FCF9-8BF6-40BE-A373-958CCDD257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06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E760-789C-4DDC-B9AF-12FF3F9302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88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7A99-88AF-4E61-B149-4300E61A52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814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B3E2-0533-4B5B-941A-A4AF1D4250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680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D3A0-FC90-48EF-954E-E19576C834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04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274638"/>
            <a:ext cx="1371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086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0622-2ACD-4EAC-8F4B-BE8391851B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29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5E7BF5-0B63-449B-B47B-BB7CD020A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50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7CE5-29C1-4685-B607-636393B6D0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19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A1C5-28A1-4448-8062-757A2B30F8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82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A1C5-28A1-4448-8062-757A2B30F8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0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A1C5-28A1-4448-8062-757A2B30F8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80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Microsoft_2007__TXT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/>
          <p:cNvSpPr/>
          <p:nvPr/>
        </p:nvSpPr>
        <p:spPr>
          <a:xfrm>
            <a:off x="0" y="1219200"/>
            <a:ext cx="9144000" cy="5513832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EBA1C5-28A1-4448-8062-757A2B30F8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38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crosoft_2007__TXT_04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0"/>
            <a:ext cx="71526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CE10-33C0-48D2-B863-E785ECBBFA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85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D914-3650-4674-94FF-0AAC075A7F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6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E629-622C-4215-A1A0-61990F06E5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416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Microsoft_2007__TXT_0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EBA1C5-28A1-4448-8062-757A2B30F8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cap="none" spc="0" smtClean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6000" dirty="0">
                <a:latin typeface="Arial Rounded MT Bold" panose="020F0704030504030204" pitchFamily="34" charset="0"/>
              </a:rPr>
              <a:t>Forensic </a:t>
            </a:r>
            <a:r>
              <a:rPr lang="en-US" altLang="en-US" sz="6000" dirty="0" smtClean="0">
                <a:latin typeface="Arial Rounded MT Bold" panose="020F0704030504030204" pitchFamily="34" charset="0"/>
              </a:rPr>
              <a:t>Odontology</a:t>
            </a:r>
            <a:br>
              <a:rPr lang="en-US" altLang="en-US" sz="6000" dirty="0" smtClean="0">
                <a:latin typeface="Arial Rounded MT Bold" panose="020F0704030504030204" pitchFamily="34" charset="0"/>
              </a:rPr>
            </a:br>
            <a:r>
              <a:rPr lang="en-US" altLang="en-US" sz="6000" dirty="0" smtClean="0">
                <a:latin typeface="Arial Rounded MT Bold" panose="020F0704030504030204" pitchFamily="34" charset="0"/>
              </a:rPr>
              <a:t>Part II</a:t>
            </a:r>
            <a:endParaRPr lang="en-US" altLang="en-US" sz="6000" b="1" dirty="0">
              <a:latin typeface="Arial Rounded MT Bold" panose="020F070403050403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   </a:t>
            </a:r>
            <a:endParaRPr lang="en-US" altLang="en-US" sz="3600" b="1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28718"/>
            <a:ext cx="3706689" cy="34689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75628" y="2128719"/>
            <a:ext cx="2383743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Assessing Injuries Involving Bite 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62825"/>
            <a:ext cx="7051338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5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Bite 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following is a list of the seven types of bite marks recognized by most forensic </a:t>
            </a:r>
            <a:r>
              <a:rPr lang="en-US" dirty="0" err="1" smtClean="0"/>
              <a:t>odontologists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1. </a:t>
            </a:r>
            <a:r>
              <a:rPr lang="en-US" dirty="0"/>
              <a:t>abrasion – minor mark on skin</a:t>
            </a:r>
            <a:endParaRPr lang="en-US" dirty="0"/>
          </a:p>
          <a:p>
            <a:pPr lvl="1"/>
            <a:r>
              <a:rPr lang="en-US" dirty="0"/>
              <a:t>2. </a:t>
            </a:r>
            <a:r>
              <a:rPr lang="en-US" dirty="0"/>
              <a:t>contusion – bruising on </a:t>
            </a:r>
            <a:r>
              <a:rPr lang="en-US" dirty="0" smtClean="0"/>
              <a:t>skin</a:t>
            </a:r>
            <a:endParaRPr lang="en-US" dirty="0"/>
          </a:p>
          <a:p>
            <a:pPr lvl="1"/>
            <a:r>
              <a:rPr lang="en-US" dirty="0"/>
              <a:t>3. </a:t>
            </a:r>
            <a:r>
              <a:rPr lang="en-US" dirty="0"/>
              <a:t>hemorrhage -- small break in skin </a:t>
            </a:r>
            <a:endParaRPr lang="en-US" dirty="0" smtClean="0"/>
          </a:p>
          <a:p>
            <a:pPr lvl="1"/>
            <a:r>
              <a:rPr lang="en-US" dirty="0" smtClean="0"/>
              <a:t>4. incision </a:t>
            </a:r>
            <a:r>
              <a:rPr lang="en-US" dirty="0"/>
              <a:t>-- </a:t>
            </a:r>
            <a:r>
              <a:rPr lang="en-US" dirty="0" smtClean="0"/>
              <a:t>clean </a:t>
            </a:r>
            <a:r>
              <a:rPr lang="en-US" dirty="0"/>
              <a:t>puncture of </a:t>
            </a:r>
            <a:r>
              <a:rPr lang="en-US" dirty="0" smtClean="0"/>
              <a:t>skin</a:t>
            </a:r>
          </a:p>
          <a:p>
            <a:pPr lvl="1"/>
            <a:r>
              <a:rPr lang="en-US" dirty="0" smtClean="0"/>
              <a:t>5. laceration </a:t>
            </a:r>
            <a:r>
              <a:rPr lang="en-US" dirty="0"/>
              <a:t>-- punctured or torn </a:t>
            </a:r>
            <a:r>
              <a:rPr lang="en-US" dirty="0" smtClean="0"/>
              <a:t>skin</a:t>
            </a:r>
            <a:endParaRPr lang="en-US" dirty="0"/>
          </a:p>
          <a:p>
            <a:pPr lvl="1"/>
            <a:r>
              <a:rPr lang="en-US" dirty="0"/>
              <a:t>6. avulsion -- removal of skin</a:t>
            </a:r>
          </a:p>
          <a:p>
            <a:pPr lvl="1"/>
            <a:r>
              <a:rPr lang="en-US" dirty="0"/>
              <a:t>7. artifact </a:t>
            </a:r>
            <a:r>
              <a:rPr lang="en-US" dirty="0" smtClean="0"/>
              <a:t>– piece of body has been removed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Severity of Bite 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four items represent the common levels of severity observed with bite marks:</a:t>
            </a:r>
          </a:p>
          <a:p>
            <a:pPr lvl="1"/>
            <a:r>
              <a:rPr lang="en-US" dirty="0"/>
              <a:t>1. clearly defined -- </a:t>
            </a:r>
            <a:r>
              <a:rPr lang="en-US" dirty="0" smtClean="0"/>
              <a:t>observable </a:t>
            </a:r>
            <a:r>
              <a:rPr lang="en-US" dirty="0"/>
              <a:t>pressure</a:t>
            </a:r>
          </a:p>
          <a:p>
            <a:pPr lvl="1"/>
            <a:r>
              <a:rPr lang="en-US" dirty="0"/>
              <a:t>2. obviously defined -- </a:t>
            </a:r>
            <a:r>
              <a:rPr lang="en-US" dirty="0" smtClean="0"/>
              <a:t>significant </a:t>
            </a:r>
            <a:r>
              <a:rPr lang="en-US" dirty="0"/>
              <a:t>pressure</a:t>
            </a:r>
          </a:p>
          <a:p>
            <a:pPr lvl="1"/>
            <a:r>
              <a:rPr lang="en-US" dirty="0"/>
              <a:t>3. quite noticeable -- violent pressure</a:t>
            </a:r>
          </a:p>
          <a:p>
            <a:pPr lvl="1"/>
            <a:r>
              <a:rPr lang="en-US" dirty="0"/>
              <a:t>4. lacerated -- skin violently torn from body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57800"/>
            <a:ext cx="1972994" cy="154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5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Occasionally, forensic </a:t>
            </a:r>
            <a:r>
              <a:rPr lang="en-US" dirty="0" err="1" smtClean="0"/>
              <a:t>odontologists</a:t>
            </a:r>
            <a:r>
              <a:rPr lang="en-US" dirty="0" smtClean="0"/>
              <a:t> may be called upon to assess the teeth of an individual who believes their dentist or orthodontist has made a mistake in treating or failing to treat a dental ailment. </a:t>
            </a:r>
          </a:p>
          <a:p>
            <a:r>
              <a:rPr lang="en-US" dirty="0" smtClean="0"/>
              <a:t>These proceedings usually are determined in a civil court.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86859"/>
            <a:ext cx="2466975" cy="183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/>
          <a:lstStyle/>
          <a:p>
            <a:r>
              <a:rPr lang="en-US" dirty="0" smtClean="0"/>
              <a:t>Forensic </a:t>
            </a:r>
            <a:r>
              <a:rPr lang="en-US" dirty="0" err="1"/>
              <a:t>O</a:t>
            </a:r>
            <a:r>
              <a:rPr lang="en-US" dirty="0" err="1" smtClean="0"/>
              <a:t>dontologists</a:t>
            </a:r>
            <a:r>
              <a:rPr lang="en-US" dirty="0" smtClean="0"/>
              <a:t> are also asked to help estimate the age of unknown individuals based on several factors:</a:t>
            </a:r>
          </a:p>
          <a:p>
            <a:pPr lvl="1"/>
            <a:r>
              <a:rPr lang="en-US" dirty="0" smtClean="0"/>
              <a:t>Number of teeth in their mouth:</a:t>
            </a:r>
          </a:p>
          <a:p>
            <a:pPr lvl="2"/>
            <a:r>
              <a:rPr lang="en-US" sz="2800" dirty="0" smtClean="0"/>
              <a:t>Children have 20 “baby” teeth though often not all at once. (8 incisors, 4 canines, 8 molars)</a:t>
            </a:r>
          </a:p>
          <a:p>
            <a:pPr lvl="2"/>
            <a:r>
              <a:rPr lang="en-US" sz="2800" dirty="0" smtClean="0"/>
              <a:t>Adults have 32 teeth including wisdom teeth, the removal of which would bring that number to 28.</a:t>
            </a:r>
            <a:r>
              <a:rPr lang="en-US" sz="2800" dirty="0"/>
              <a:t> </a:t>
            </a:r>
            <a:r>
              <a:rPr lang="en-US" sz="2800" dirty="0" smtClean="0"/>
              <a:t>(8 incisors, 4 canines, 8 pre-molars, 12 molars.)</a:t>
            </a:r>
          </a:p>
        </p:txBody>
      </p:sp>
    </p:spTree>
    <p:extLst>
      <p:ext uri="{BB962C8B-B14F-4D97-AF65-F5344CB8AC3E}">
        <p14:creationId xmlns:p14="http://schemas.microsoft.com/office/powerpoint/2010/main" val="17620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Age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Additionally, forensic </a:t>
            </a:r>
            <a:r>
              <a:rPr lang="en-US" dirty="0" err="1" smtClean="0"/>
              <a:t>odontologists</a:t>
            </a:r>
            <a:r>
              <a:rPr lang="en-US" dirty="0" smtClean="0"/>
              <a:t> can use the following information to estimate age:</a:t>
            </a:r>
          </a:p>
          <a:p>
            <a:pPr lvl="1"/>
            <a:r>
              <a:rPr lang="en-US" dirty="0" smtClean="0"/>
              <a:t>Condition of tooth enamel.</a:t>
            </a:r>
          </a:p>
          <a:p>
            <a:pPr lvl="1"/>
            <a:r>
              <a:rPr lang="en-US" dirty="0" smtClean="0"/>
              <a:t>Condition of tooth root.</a:t>
            </a:r>
          </a:p>
          <a:p>
            <a:pPr lvl="1"/>
            <a:r>
              <a:rPr lang="en-US" dirty="0" smtClean="0"/>
              <a:t>Tooth decay.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38110"/>
            <a:ext cx="1743075" cy="153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74" y="2696373"/>
            <a:ext cx="3649064" cy="355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3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Age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68" y="1066800"/>
            <a:ext cx="5486400" cy="535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1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 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Lip Prints are used less frequently than other methods of identification.</a:t>
            </a:r>
          </a:p>
          <a:p>
            <a:r>
              <a:rPr lang="en-US" dirty="0" smtClean="0"/>
              <a:t>Lip prints are believed to be unique, though limited testing has been done to substantiate this claim.</a:t>
            </a:r>
          </a:p>
          <a:p>
            <a:r>
              <a:rPr lang="en-US" dirty="0" smtClean="0"/>
              <a:t>Genetics </a:t>
            </a:r>
            <a:r>
              <a:rPr lang="en-US" smtClean="0"/>
              <a:t>&amp; environment play </a:t>
            </a:r>
            <a:r>
              <a:rPr lang="en-US" dirty="0" smtClean="0"/>
              <a:t>a role in lip structure.</a:t>
            </a:r>
          </a:p>
          <a:p>
            <a:r>
              <a:rPr lang="en-US" dirty="0" smtClean="0"/>
              <a:t>Lip prints are a lesser known method for identification; criminals don’t disguise them as regularly.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87612"/>
            <a:ext cx="1733550" cy="127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6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05800" cy="1828800"/>
          </a:xfrm>
        </p:spPr>
        <p:txBody>
          <a:bodyPr>
            <a:noAutofit/>
          </a:bodyPr>
          <a:lstStyle/>
          <a:p>
            <a:r>
              <a:rPr lang="en-US" sz="6000" dirty="0" smtClean="0"/>
              <a:t>Dental Identification and Lip Prints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638800"/>
            <a:ext cx="5638800" cy="762000"/>
          </a:xfrm>
        </p:spPr>
        <p:txBody>
          <a:bodyPr/>
          <a:lstStyle/>
          <a:p>
            <a:r>
              <a:rPr lang="en-US" dirty="0" smtClean="0"/>
              <a:t>Original from: Mr. </a:t>
            </a:r>
            <a:r>
              <a:rPr lang="en-US" dirty="0" err="1" smtClean="0"/>
              <a:t>Syswerda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752850" cy="331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06" y="2895600"/>
            <a:ext cx="3665475" cy="219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0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Dentistry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Forensic Dentistry involves the evaluation of dental evidence with the intent of assisting the administration of justice.</a:t>
            </a:r>
          </a:p>
          <a:p>
            <a:r>
              <a:rPr lang="en-US" dirty="0" smtClean="0"/>
              <a:t>It is more accurately called Forensic </a:t>
            </a:r>
            <a:r>
              <a:rPr lang="en-US" dirty="0"/>
              <a:t>O</a:t>
            </a:r>
            <a:r>
              <a:rPr lang="en-US" dirty="0" smtClean="0"/>
              <a:t>dontology.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34765"/>
            <a:ext cx="2514600" cy="245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3182619" cy="19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5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Forensic </a:t>
            </a:r>
            <a:r>
              <a:rPr lang="en-US" dirty="0" err="1" smtClean="0"/>
              <a:t>Odontologists</a:t>
            </a:r>
            <a:r>
              <a:rPr lang="en-US" dirty="0" smtClean="0"/>
              <a:t> Do.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six primary responsibilities of Forensic </a:t>
            </a:r>
            <a:r>
              <a:rPr lang="en-US" dirty="0" err="1" smtClean="0"/>
              <a:t>Odontologists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Identification of human dental remains.</a:t>
            </a:r>
          </a:p>
          <a:p>
            <a:pPr lvl="1"/>
            <a:r>
              <a:rPr lang="en-US" dirty="0" smtClean="0"/>
              <a:t>Identification in mass fatalities.</a:t>
            </a:r>
          </a:p>
          <a:p>
            <a:pPr lvl="1"/>
            <a:r>
              <a:rPr lang="en-US" dirty="0" smtClean="0"/>
              <a:t>Cases of child/domestic abuse.</a:t>
            </a:r>
          </a:p>
          <a:p>
            <a:pPr lvl="1"/>
            <a:r>
              <a:rPr lang="en-US" dirty="0" smtClean="0"/>
              <a:t>Assessing injuries involving bite marks.</a:t>
            </a:r>
          </a:p>
          <a:p>
            <a:pPr lvl="1"/>
            <a:r>
              <a:rPr lang="en-US" dirty="0" smtClean="0"/>
              <a:t>Assessing malpractice in civil cases.</a:t>
            </a:r>
          </a:p>
          <a:p>
            <a:pPr lvl="1"/>
            <a:r>
              <a:rPr lang="en-US" dirty="0" smtClean="0"/>
              <a:t>Age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Human Remains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Human teeth are highly unique; some experts say teeth are equally unique to fingerprints.</a:t>
            </a:r>
          </a:p>
          <a:p>
            <a:r>
              <a:rPr lang="en-US" dirty="0" smtClean="0"/>
              <a:t>Teeth are also very tough due to the high mineral levels they contain; they may survive circumstances that would destroy other tissues used for identification.</a:t>
            </a:r>
          </a:p>
          <a:p>
            <a:r>
              <a:rPr lang="en-US" dirty="0" smtClean="0"/>
              <a:t>Ante-mortem and post-mortem records can be compared to establish positive ID.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43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Human Remains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Based on the following details, Forensic </a:t>
            </a:r>
            <a:r>
              <a:rPr lang="en-US" dirty="0" err="1" smtClean="0"/>
              <a:t>Odontologists</a:t>
            </a:r>
            <a:r>
              <a:rPr lang="en-US" dirty="0" smtClean="0"/>
              <a:t> are able to identify otherwise highly decomposed human remains:</a:t>
            </a:r>
          </a:p>
          <a:p>
            <a:pPr lvl="1"/>
            <a:r>
              <a:rPr lang="en-US" dirty="0" smtClean="0"/>
              <a:t>1. Fillings</a:t>
            </a:r>
          </a:p>
          <a:p>
            <a:pPr lvl="1"/>
            <a:r>
              <a:rPr lang="en-US" dirty="0" smtClean="0"/>
              <a:t>2. Extractions</a:t>
            </a:r>
          </a:p>
          <a:p>
            <a:pPr lvl="1"/>
            <a:r>
              <a:rPr lang="en-US" dirty="0" smtClean="0"/>
              <a:t>3. Surface and root patterns</a:t>
            </a:r>
          </a:p>
          <a:p>
            <a:pPr lvl="1"/>
            <a:r>
              <a:rPr lang="en-US" dirty="0" smtClean="0"/>
              <a:t>4. Adjacent teeth</a:t>
            </a:r>
          </a:p>
          <a:p>
            <a:pPr lvl="1"/>
            <a:r>
              <a:rPr lang="en-US" dirty="0" smtClean="0"/>
              <a:t>5. Angle of teeth relative to other teeth.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799"/>
            <a:ext cx="3181350" cy="240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4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Mass Fatalities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 some instances there are disasters in which many people lose their lives simultaneously and the remains are highly damaged (i.e. WTC 9/11).</a:t>
            </a:r>
          </a:p>
          <a:p>
            <a:r>
              <a:rPr lang="en-US" sz="3000" dirty="0" smtClean="0"/>
              <a:t>Forensic </a:t>
            </a:r>
            <a:r>
              <a:rPr lang="en-US" sz="3000" dirty="0" err="1" smtClean="0"/>
              <a:t>odontologists</a:t>
            </a:r>
            <a:r>
              <a:rPr lang="en-US" sz="3000" dirty="0" smtClean="0"/>
              <a:t> may be able to match surviving teeth to existing dental records.  Remember, teeth can survive much greater trauma than most body tissues.</a:t>
            </a:r>
          </a:p>
          <a:p>
            <a:r>
              <a:rPr lang="en-US" sz="3000" dirty="0" smtClean="0"/>
              <a:t>These dental remains can then be returned to their respective families for burial</a:t>
            </a:r>
            <a:r>
              <a:rPr lang="en-US" sz="3000" dirty="0" smtClean="0"/>
              <a:t>.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2285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Child/Domestic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Sadly, many instances of child and domestic abuse involve biting.</a:t>
            </a:r>
          </a:p>
          <a:p>
            <a:r>
              <a:rPr lang="en-US" dirty="0" smtClean="0"/>
              <a:t>By analyzing the marks left behind, forensic </a:t>
            </a:r>
            <a:r>
              <a:rPr lang="en-US" dirty="0" err="1" smtClean="0"/>
              <a:t>odontologists</a:t>
            </a:r>
            <a:r>
              <a:rPr lang="en-US" dirty="0" smtClean="0"/>
              <a:t> are often able to determine a culprit and even their intent (based on the severity of the injury).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00600"/>
            <a:ext cx="2709930" cy="191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8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Assessing Injuries Involving Bite 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methods of this role are largely similar to assessing cases of abuse.</a:t>
            </a:r>
          </a:p>
          <a:p>
            <a:r>
              <a:rPr lang="en-US" dirty="0" smtClean="0"/>
              <a:t>There are two lists that can be used to identify bite marks and grade their severity respectfully.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29154"/>
            <a:ext cx="3335905" cy="231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9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g Busines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Big Business</Template>
  <TotalTime>1067</TotalTime>
  <Words>700</Words>
  <Application>Microsoft Office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Big Business</vt:lpstr>
      <vt:lpstr>Forensic Odontology Part II</vt:lpstr>
      <vt:lpstr>Dental Identification and Lip Prints</vt:lpstr>
      <vt:lpstr>Forensic Dentistry</vt:lpstr>
      <vt:lpstr>What Forensic Odontologists Do.</vt:lpstr>
      <vt:lpstr>Identifying Human Remains</vt:lpstr>
      <vt:lpstr>Identifying Human Remains (cont.)</vt:lpstr>
      <vt:lpstr>Mass Fatalities</vt:lpstr>
      <vt:lpstr>Child/Domestic Abuse</vt:lpstr>
      <vt:lpstr>Assessing Injuries Involving Bite Marks</vt:lpstr>
      <vt:lpstr>Assessing Injuries Involving Bite Marks</vt:lpstr>
      <vt:lpstr>Types of Bite Marks</vt:lpstr>
      <vt:lpstr>Severity of Bite Marks</vt:lpstr>
      <vt:lpstr>Malpractice</vt:lpstr>
      <vt:lpstr>Estimating age</vt:lpstr>
      <vt:lpstr>Estimating Age (cont.)</vt:lpstr>
      <vt:lpstr>Estimating Age (cont.)</vt:lpstr>
      <vt:lpstr>Lip Prints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Odontology</dc:title>
  <dc:creator>vince lizzio</dc:creator>
  <cp:lastModifiedBy>Windows User</cp:lastModifiedBy>
  <cp:revision>24</cp:revision>
  <cp:lastPrinted>2015-12-08T15:37:18Z</cp:lastPrinted>
  <dcterms:created xsi:type="dcterms:W3CDTF">2005-10-19T22:50:02Z</dcterms:created>
  <dcterms:modified xsi:type="dcterms:W3CDTF">2015-12-08T15:37:20Z</dcterms:modified>
</cp:coreProperties>
</file>