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61" r:id="rId7"/>
    <p:sldId id="263" r:id="rId8"/>
    <p:sldId id="269" r:id="rId9"/>
    <p:sldId id="264" r:id="rId10"/>
    <p:sldId id="265" r:id="rId11"/>
    <p:sldId id="268" r:id="rId12"/>
    <p:sldId id="259" r:id="rId13"/>
    <p:sldId id="266" r:id="rId14"/>
    <p:sldId id="267" r:id="rId15"/>
    <p:sldId id="26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A36EC5-0004-451D-93BD-0EAA53FD2FC3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6C142-EEA3-4CF6-B030-3BACD573A52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FN4C18YcB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vJoI7lz-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t97HJvr9K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Forgery, Fraud &amp; Handwriting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996803"/>
            <a:ext cx="7772400" cy="65559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Originally from: Mr. </a:t>
            </a:r>
            <a:r>
              <a:rPr lang="en-US" sz="2000" dirty="0" err="1" smtClean="0"/>
              <a:t>Syswerda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0266"/>
            <a:ext cx="4343400" cy="400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56" y="2338495"/>
            <a:ext cx="3702478" cy="276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0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0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second type of handwriting analysis is used to determine if a particular sample is forged or genuine (valid).</a:t>
            </a:r>
          </a:p>
          <a:p>
            <a:r>
              <a:rPr lang="en-US" sz="3200" dirty="0"/>
              <a:t>Usually when individuals attempt to forge a </a:t>
            </a:r>
            <a:r>
              <a:rPr lang="en-US" sz="3200" dirty="0" smtClean="0"/>
              <a:t>sample, </a:t>
            </a:r>
            <a:r>
              <a:rPr lang="en-US" sz="3200" dirty="0"/>
              <a:t>they will often attempt to copy the handwriting style of the person they’re imitating.</a:t>
            </a:r>
          </a:p>
          <a:p>
            <a:r>
              <a:rPr lang="en-US" sz="3200" dirty="0"/>
              <a:t>They will have the person’s </a:t>
            </a:r>
            <a:r>
              <a:rPr lang="en-US" sz="3200" dirty="0" smtClean="0"/>
              <a:t>sample </a:t>
            </a:r>
            <a:r>
              <a:rPr lang="en-US" sz="3200" dirty="0"/>
              <a:t>placed right next to the document they’re signing.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Analysis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19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QD =   ___________ __________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QDE = ___________ __________ Examiner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QD &amp; QDE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6643" y="2057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Questioned Document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4267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Questioned Document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63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practice tends to lead to several tell-tale signs:</a:t>
            </a:r>
          </a:p>
          <a:p>
            <a:pPr lvl="1"/>
            <a:r>
              <a:rPr lang="en-US" sz="2800" dirty="0" smtClean="0"/>
              <a:t>1. The overall look of the sample is “odd”.</a:t>
            </a:r>
          </a:p>
          <a:p>
            <a:pPr lvl="1"/>
            <a:r>
              <a:rPr lang="en-US" sz="2800" dirty="0" smtClean="0"/>
              <a:t>2. There are ink-blots where the pen was left in one spot.</a:t>
            </a:r>
          </a:p>
          <a:p>
            <a:pPr lvl="1"/>
            <a:r>
              <a:rPr lang="en-US" sz="2800" dirty="0" smtClean="0"/>
              <a:t>3. There are breaks in the sample where the pen was lifted.</a:t>
            </a:r>
          </a:p>
          <a:p>
            <a:pPr lvl="1"/>
            <a:r>
              <a:rPr lang="en-US" sz="2800" dirty="0" smtClean="0"/>
              <a:t>4. The length of the sample is different.</a:t>
            </a:r>
          </a:p>
          <a:p>
            <a:pPr lvl="1"/>
            <a:r>
              <a:rPr lang="en-US" sz="2800" dirty="0" smtClean="0"/>
              <a:t>5. The letters may appear to have a “tremor” to them.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Sample Forged?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In addition to the shapes of letters, Questioned Documents Examiners (QDEs) look for:</a:t>
            </a:r>
          </a:p>
          <a:p>
            <a:pPr lvl="1"/>
            <a:r>
              <a:rPr lang="en-US" sz="3200" dirty="0" smtClean="0"/>
              <a:t>Spacing between letters, words and lines.</a:t>
            </a:r>
          </a:p>
          <a:p>
            <a:pPr lvl="1"/>
            <a:r>
              <a:rPr lang="en-US" sz="3200" dirty="0" smtClean="0"/>
              <a:t>Grammar, punctuation and word choice.</a:t>
            </a:r>
          </a:p>
          <a:p>
            <a:pPr lvl="1"/>
            <a:r>
              <a:rPr lang="en-US" sz="3200" dirty="0" smtClean="0"/>
              <a:t>Evidence of unique writing instruments.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Analysis (cont.)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247" y="5486400"/>
            <a:ext cx="1709502" cy="113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2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Technology has added a new frontier to forgery crimes.</a:t>
            </a:r>
          </a:p>
          <a:p>
            <a:r>
              <a:rPr lang="en-US" sz="3200" dirty="0" smtClean="0"/>
              <a:t>Criminals can “cut and paste” signatures and account numbers digitally.</a:t>
            </a:r>
          </a:p>
          <a:p>
            <a:r>
              <a:rPr lang="en-US" sz="3200" dirty="0" smtClean="0"/>
              <a:t>Sometimes these forgeries are difficult to detect but when attempted they may leave telltale marks like slight color variations around the border of the signature.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technology improves, many new methods have evolved to make forgery more difficult.</a:t>
            </a:r>
          </a:p>
          <a:p>
            <a:r>
              <a:rPr lang="en-US" sz="2800" dirty="0" smtClean="0"/>
              <a:t>Biometric identification such has fingerprints and eye or voice recognition make forgery more difficult.</a:t>
            </a:r>
          </a:p>
          <a:p>
            <a:r>
              <a:rPr lang="en-US" sz="2800" dirty="0" smtClean="0"/>
              <a:t>A low-tech way to avoid forgery is to match identification to anyone signing a document.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Forgery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10200"/>
            <a:ext cx="1981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10199"/>
            <a:ext cx="1749207" cy="131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3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Forgery is the ACTION of altering or producing an object or information with the INTENT of deception.</a:t>
            </a:r>
          </a:p>
          <a:p>
            <a:r>
              <a:rPr lang="en-US" sz="3200" dirty="0" smtClean="0"/>
              <a:t>Forgery often includes:</a:t>
            </a:r>
          </a:p>
          <a:p>
            <a:pPr lvl="1"/>
            <a:r>
              <a:rPr lang="en-US" sz="2800" dirty="0" smtClean="0"/>
              <a:t>Signatures (on a check or other official document.)</a:t>
            </a:r>
          </a:p>
          <a:p>
            <a:pPr lvl="1"/>
            <a:r>
              <a:rPr lang="en-US" sz="2800" dirty="0" smtClean="0"/>
              <a:t>Money (usually called counterfeiting.)</a:t>
            </a:r>
          </a:p>
          <a:p>
            <a:pPr lvl="1"/>
            <a:r>
              <a:rPr lang="en-US" sz="2800" dirty="0" smtClean="0"/>
              <a:t>Artwork</a:t>
            </a:r>
          </a:p>
          <a:p>
            <a:pPr lvl="1"/>
            <a:r>
              <a:rPr lang="en-US" sz="2800" dirty="0" smtClean="0"/>
              <a:t>Trademarked items such as clothing or purses.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24272"/>
          </a:xfrm>
        </p:spPr>
        <p:txBody>
          <a:bodyPr>
            <a:noAutofit/>
          </a:bodyPr>
          <a:lstStyle/>
          <a:p>
            <a:r>
              <a:rPr lang="en-US" sz="3200" dirty="0" smtClean="0"/>
              <a:t>Simply creating a copy of an object, like a movie prop, does not constitute forgery.</a:t>
            </a:r>
          </a:p>
          <a:p>
            <a:r>
              <a:rPr lang="en-US" sz="3200" dirty="0" smtClean="0"/>
              <a:t>An individual or group must also attempt to deceive and (usually) profit from their forgery.</a:t>
            </a:r>
          </a:p>
          <a:p>
            <a:r>
              <a:rPr lang="en-US" sz="3200" dirty="0" smtClean="0"/>
              <a:t>Counterfeiting carries a fine of up to 15 years in federal prison.</a:t>
            </a:r>
          </a:p>
          <a:p>
            <a:r>
              <a:rPr lang="en-US" sz="3200" dirty="0" smtClean="0"/>
              <a:t>The sentences of other forgery crimes vary by state and the extent of the deception.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 and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Currency</a:t>
            </a:r>
            <a:endParaRPr lang="en-US" dirty="0"/>
          </a:p>
        </p:txBody>
      </p:sp>
      <p:pic>
        <p:nvPicPr>
          <p:cNvPr id="5" name="eFN4C18YcB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" y="1295400"/>
            <a:ext cx="88900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Currency</a:t>
            </a:r>
            <a:endParaRPr lang="en-US" dirty="0"/>
          </a:p>
        </p:txBody>
      </p:sp>
      <p:pic>
        <p:nvPicPr>
          <p:cNvPr id="2" name="KUvJoI7lz-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1371600"/>
            <a:ext cx="8610600" cy="484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Forgery is often part of a larger crime called Fraud.</a:t>
            </a:r>
          </a:p>
          <a:p>
            <a:r>
              <a:rPr lang="en-US" sz="3200" dirty="0" smtClean="0"/>
              <a:t>Fraud is the crime of deceiving an individual or group for the purpose of unlawful gain or profit.</a:t>
            </a:r>
          </a:p>
          <a:p>
            <a:r>
              <a:rPr lang="en-US" sz="3200" dirty="0" smtClean="0"/>
              <a:t>Common crimes of fraud include:</a:t>
            </a:r>
          </a:p>
          <a:p>
            <a:pPr lvl="1"/>
            <a:r>
              <a:rPr lang="en-US" sz="2800" dirty="0" smtClean="0"/>
              <a:t>Falsifying documents or figures.</a:t>
            </a:r>
          </a:p>
          <a:p>
            <a:pPr lvl="1"/>
            <a:r>
              <a:rPr lang="en-US" sz="2800" dirty="0" smtClean="0"/>
              <a:t>Inappropriate usage of funds.</a:t>
            </a:r>
          </a:p>
          <a:p>
            <a:pPr lvl="1"/>
            <a:r>
              <a:rPr lang="en-US" sz="2800" dirty="0" smtClean="0"/>
              <a:t>Lying to an entity to gain something.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 and the Law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There are typically two types of handwriting analysis.  The first is called Graphology.</a:t>
            </a:r>
          </a:p>
          <a:p>
            <a:r>
              <a:rPr lang="en-US" sz="3200" dirty="0" smtClean="0"/>
              <a:t>Graphology is an imprecise science where so-called handwriting “experts” analyze someone’s handwriting and attempt to make generalized statements about the individual. (Such as, “This person is very organized”.)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Graphology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*not a Science, but has some value)</a:t>
            </a:r>
            <a:endParaRPr lang="en-US" sz="3600" dirty="0"/>
          </a:p>
        </p:txBody>
      </p:sp>
      <p:pic>
        <p:nvPicPr>
          <p:cNvPr id="4" name="-t97HJvr9K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1752600"/>
            <a:ext cx="8661400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Graphology is not very reliable but in a criminal investigation, any details may be valuable.</a:t>
            </a:r>
          </a:p>
          <a:p>
            <a:r>
              <a:rPr lang="en-US" sz="3200" dirty="0" smtClean="0"/>
              <a:t>Withholding a right or a privilege from someone based on graphology is a dangerous legal practice because graphology is NOT always accurate.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Analysis (cont.)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2736594" cy="181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8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956</TotalTime>
  <Words>600</Words>
  <Application>Microsoft Office PowerPoint</Application>
  <PresentationFormat>On-screen Show (4:3)</PresentationFormat>
  <Paragraphs>63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Forgery, Fraud &amp; Handwriting Analysis</vt:lpstr>
      <vt:lpstr>Forgery</vt:lpstr>
      <vt:lpstr>Forgery and the Law</vt:lpstr>
      <vt:lpstr>Counterfeit Currency</vt:lpstr>
      <vt:lpstr>Counterfeit Currency</vt:lpstr>
      <vt:lpstr>Forgery and the Law (cont.)</vt:lpstr>
      <vt:lpstr>Handwriting Analysis</vt:lpstr>
      <vt:lpstr>Graphology (*not a Science, but has some value)</vt:lpstr>
      <vt:lpstr>Handwriting Analysis (cont.)</vt:lpstr>
      <vt:lpstr>Handwriting Analysis (cont.)</vt:lpstr>
      <vt:lpstr>QD &amp; QDE</vt:lpstr>
      <vt:lpstr>Is a Sample Forged? (cont.)</vt:lpstr>
      <vt:lpstr>Handwriting Analysis (cont.)</vt:lpstr>
      <vt:lpstr>Forgery and Technology</vt:lpstr>
      <vt:lpstr>Avoiding Forgery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Forgery and Handwriting Analysis</dc:title>
  <dc:creator>warren</dc:creator>
  <cp:lastModifiedBy>Windows User</cp:lastModifiedBy>
  <cp:revision>24</cp:revision>
  <dcterms:created xsi:type="dcterms:W3CDTF">2012-10-25T13:58:10Z</dcterms:created>
  <dcterms:modified xsi:type="dcterms:W3CDTF">2015-10-13T11:38:23Z</dcterms:modified>
</cp:coreProperties>
</file>