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9" r:id="rId3"/>
    <p:sldId id="282" r:id="rId4"/>
    <p:sldId id="260" r:id="rId5"/>
    <p:sldId id="261" r:id="rId6"/>
    <p:sldId id="262" r:id="rId7"/>
    <p:sldId id="271" r:id="rId8"/>
    <p:sldId id="273" r:id="rId9"/>
    <p:sldId id="272" r:id="rId10"/>
    <p:sldId id="274" r:id="rId11"/>
    <p:sldId id="275" r:id="rId12"/>
    <p:sldId id="276" r:id="rId13"/>
    <p:sldId id="283" r:id="rId14"/>
    <p:sldId id="280" r:id="rId15"/>
    <p:sldId id="281" r:id="rId16"/>
    <p:sldId id="284" r:id="rId17"/>
    <p:sldId id="277" r:id="rId18"/>
    <p:sldId id="278" r:id="rId19"/>
    <p:sldId id="285" r:id="rId20"/>
    <p:sldId id="288" r:id="rId21"/>
    <p:sldId id="289" r:id="rId22"/>
    <p:sldId id="270" r:id="rId23"/>
    <p:sldId id="257" r:id="rId24"/>
    <p:sldId id="258" r:id="rId25"/>
    <p:sldId id="266" r:id="rId26"/>
    <p:sldId id="286" r:id="rId27"/>
    <p:sldId id="265" r:id="rId28"/>
    <p:sldId id="287" r:id="rId29"/>
    <p:sldId id="267" r:id="rId30"/>
    <p:sldId id="268" r:id="rId31"/>
    <p:sldId id="269" r:id="rId32"/>
    <p:sldId id="279" r:id="rId3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9AE5BC7-AA38-4FC4-A475-F2777C11E2E9}" type="datetimeFigureOut">
              <a:rPr lang="en-US" smtClean="0"/>
              <a:t>6/5/2017</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D4E68216-5BDF-499C-B16A-98E05D85E803}" type="slidenum">
              <a:rPr lang="en-US" smtClean="0"/>
              <a:t>‹#›</a:t>
            </a:fld>
            <a:endParaRPr lang="en-US"/>
          </a:p>
        </p:txBody>
      </p:sp>
    </p:spTree>
    <p:extLst>
      <p:ext uri="{BB962C8B-B14F-4D97-AF65-F5344CB8AC3E}">
        <p14:creationId xmlns:p14="http://schemas.microsoft.com/office/powerpoint/2010/main" val="23111031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5779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5510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03311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9F685-16E5-401B-BA4F-F1BAE60964D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86600" y="5262563"/>
            <a:ext cx="1886445"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flipH="1">
            <a:off x="152400" y="152400"/>
            <a:ext cx="2057400" cy="1170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1915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9F685-16E5-401B-BA4F-F1BAE60964DD}" type="datetimeFigureOut">
              <a:rPr lang="en-US" smtClean="0"/>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3042775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9F685-16E5-401B-BA4F-F1BAE60964D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298506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9F685-16E5-401B-BA4F-F1BAE60964DD}" type="datetimeFigureOut">
              <a:rPr lang="en-US" smtClean="0"/>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6039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9F685-16E5-401B-BA4F-F1BAE60964DD}" type="datetimeFigureOut">
              <a:rPr lang="en-US" smtClean="0"/>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31744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9F685-16E5-401B-BA4F-F1BAE60964DD}" type="datetimeFigureOut">
              <a:rPr lang="en-US" smtClean="0"/>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20605951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F685-16E5-401B-BA4F-F1BAE60964D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14108912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9F685-16E5-401B-BA4F-F1BAE60964DD}" type="datetimeFigureOut">
              <a:rPr lang="en-US" smtClean="0"/>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C9FAEF-9B39-4729-94A1-578E9FF9538A}" type="slidenum">
              <a:rPr lang="en-US" smtClean="0"/>
              <a:t>‹#›</a:t>
            </a:fld>
            <a:endParaRPr lang="en-US"/>
          </a:p>
        </p:txBody>
      </p:sp>
    </p:spTree>
    <p:extLst>
      <p:ext uri="{BB962C8B-B14F-4D97-AF65-F5344CB8AC3E}">
        <p14:creationId xmlns:p14="http://schemas.microsoft.com/office/powerpoint/2010/main" val="347354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9F685-16E5-401B-BA4F-F1BAE60964DD}" type="datetimeFigureOut">
              <a:rPr lang="en-US" smtClean="0"/>
              <a:t>6/5/2017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9FAEF-9B39-4729-94A1-578E9FF9538A}" type="slidenum">
              <a:rPr lang="en-US" smtClean="0"/>
              <a:t>‹#›</a:t>
            </a:fld>
            <a:endParaRPr lang="en-US"/>
          </a:p>
        </p:txBody>
      </p:sp>
    </p:spTree>
    <p:extLst>
      <p:ext uri="{BB962C8B-B14F-4D97-AF65-F5344CB8AC3E}">
        <p14:creationId xmlns:p14="http://schemas.microsoft.com/office/powerpoint/2010/main" val="401944348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sychcentral.com/disorders/antisocial-personality-disorder-symptoms/" TargetMode="External"/><Relationship Id="rId2" Type="http://schemas.openxmlformats.org/officeDocument/2006/relationships/hyperlink" Target="http://twistedminds.creativescapism.com/psychological-disorders/"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psychologia.co/psychopath-vs-sociopath/"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46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09600"/>
            <a:ext cx="7772400" cy="5410200"/>
          </a:xfrm>
        </p:spPr>
        <p:txBody>
          <a:bodyPr>
            <a:noAutofit/>
          </a:bodyPr>
          <a:lstStyle/>
          <a:p>
            <a:r>
              <a:rPr lang="en-US" sz="8800" b="1" dirty="0" smtClean="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rPr>
              <a:t>Psychological Disorders &amp; Criminal Profiling</a:t>
            </a:r>
            <a:endParaRPr lang="en-US" sz="8800" b="1" dirty="0">
              <a:ln w="12700">
                <a:solidFill>
                  <a:schemeClr val="tx2">
                    <a:satMod val="155000"/>
                  </a:schemeClr>
                </a:solidFill>
                <a:prstDash val="solid"/>
              </a:ln>
              <a:solidFill>
                <a:schemeClr val="bg2">
                  <a:lumMod val="5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8805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Antisocial Personality Disorder (APD)</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Antisocial personality disorder is characterized by a long-standing pattern of a disregard for other people’s rights, often crossing the line and violating those rights. It usually begins in childhood or as a teen and continues into their adult lives.</a:t>
            </a:r>
          </a:p>
          <a:p>
            <a:r>
              <a:rPr lang="en-US" dirty="0"/>
              <a:t>Antisocial personality disorder is often referred to as psychopathy or </a:t>
            </a:r>
            <a:r>
              <a:rPr lang="en-US" dirty="0" err="1"/>
              <a:t>sociopathy</a:t>
            </a:r>
            <a:r>
              <a:rPr lang="en-US" dirty="0"/>
              <a:t> in popular culture. However, neither psychopathy nor </a:t>
            </a:r>
            <a:r>
              <a:rPr lang="en-US" dirty="0" err="1"/>
              <a:t>sociopathy</a:t>
            </a:r>
            <a:r>
              <a:rPr lang="en-US" dirty="0"/>
              <a:t> are recognized professional labels used for diagnosis.</a:t>
            </a:r>
          </a:p>
          <a:p>
            <a:endParaRPr lang="en-US" dirty="0"/>
          </a:p>
        </p:txBody>
      </p:sp>
    </p:spTree>
    <p:extLst>
      <p:ext uri="{BB962C8B-B14F-4D97-AF65-F5344CB8AC3E}">
        <p14:creationId xmlns:p14="http://schemas.microsoft.com/office/powerpoint/2010/main" val="405851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Antisocial Personality Disorder (APD)</a:t>
            </a:r>
            <a:endParaRPr lang="en-US" dirty="0"/>
          </a:p>
        </p:txBody>
      </p:sp>
      <p:sp>
        <p:nvSpPr>
          <p:cNvPr id="3" name="Content Placeholder 2"/>
          <p:cNvSpPr>
            <a:spLocks noGrp="1"/>
          </p:cNvSpPr>
          <p:nvPr>
            <p:ph idx="1"/>
          </p:nvPr>
        </p:nvSpPr>
        <p:spPr/>
        <p:txBody>
          <a:bodyPr>
            <a:normAutofit/>
          </a:bodyPr>
          <a:lstStyle/>
          <a:p>
            <a:r>
              <a:rPr lang="en-US" dirty="0"/>
              <a:t>Antisocial personality disorder is diagnosed when a person’s pattern of antisocial behavior has occurred since age 15 (although only adults 18 years or older can be diagnosed with this disorder) and consists of the majority of these symptoms</a:t>
            </a:r>
            <a:r>
              <a:rPr lang="en-US" dirty="0" smtClean="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0"/>
            <a:ext cx="66675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964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Antisocial Personality Disorder (APD)</a:t>
            </a:r>
            <a:endParaRPr lang="en-US" dirty="0"/>
          </a:p>
        </p:txBody>
      </p:sp>
      <p:sp>
        <p:nvSpPr>
          <p:cNvPr id="3" name="Content Placeholder 2"/>
          <p:cNvSpPr>
            <a:spLocks noGrp="1"/>
          </p:cNvSpPr>
          <p:nvPr>
            <p:ph idx="1"/>
          </p:nvPr>
        </p:nvSpPr>
        <p:spPr>
          <a:xfrm>
            <a:off x="457200" y="1600200"/>
            <a:ext cx="8229600" cy="5029200"/>
          </a:xfrm>
        </p:spPr>
        <p:txBody>
          <a:bodyPr>
            <a:noAutofit/>
          </a:bodyPr>
          <a:lstStyle/>
          <a:p>
            <a:r>
              <a:rPr lang="en-US" sz="2300" b="1" dirty="0"/>
              <a:t>Failure to conform to social norms</a:t>
            </a:r>
            <a:r>
              <a:rPr lang="en-US" sz="2300" dirty="0"/>
              <a:t> with respect to lawful behaviors as indicated by repeatedly performing acts that are grounds for arrest</a:t>
            </a:r>
          </a:p>
          <a:p>
            <a:r>
              <a:rPr lang="en-US" sz="2300" b="1" dirty="0"/>
              <a:t>Deceitfulness</a:t>
            </a:r>
            <a:r>
              <a:rPr lang="en-US" sz="2300" dirty="0"/>
              <a:t>, as indicated by repeated lying, use of aliases, or conning others for personal profit or pleasure</a:t>
            </a:r>
          </a:p>
          <a:p>
            <a:r>
              <a:rPr lang="en-US" sz="2300" b="1" dirty="0"/>
              <a:t>Impulsivity</a:t>
            </a:r>
            <a:r>
              <a:rPr lang="en-US" sz="2300" dirty="0"/>
              <a:t> or failure to plan ahead</a:t>
            </a:r>
          </a:p>
          <a:p>
            <a:r>
              <a:rPr lang="en-US" sz="2300" b="1" dirty="0"/>
              <a:t>Irritability and aggressiveness</a:t>
            </a:r>
            <a:r>
              <a:rPr lang="en-US" sz="2300" dirty="0"/>
              <a:t>, as indicated by repeated physical fights or assaults</a:t>
            </a:r>
          </a:p>
          <a:p>
            <a:r>
              <a:rPr lang="en-US" sz="2300" b="1" dirty="0"/>
              <a:t>Reckless disregard</a:t>
            </a:r>
            <a:r>
              <a:rPr lang="en-US" sz="2300" dirty="0"/>
              <a:t> for safety of self or others</a:t>
            </a:r>
          </a:p>
          <a:p>
            <a:r>
              <a:rPr lang="en-US" sz="2300" b="1" dirty="0"/>
              <a:t>Consistent irresponsibility</a:t>
            </a:r>
            <a:r>
              <a:rPr lang="en-US" sz="2300" dirty="0"/>
              <a:t>, as indicated by repeated failure to sustain consistent work behavior or honor financial obligations</a:t>
            </a:r>
          </a:p>
          <a:p>
            <a:r>
              <a:rPr lang="en-US" sz="2300" b="1" dirty="0"/>
              <a:t>Lack of remorse</a:t>
            </a:r>
            <a:r>
              <a:rPr lang="en-US" sz="2300" dirty="0"/>
              <a:t>, as indicated by being indifferent to or rationalizing having hurt, mistreated, or stolen from </a:t>
            </a:r>
            <a:r>
              <a:rPr lang="en-US" sz="2300" dirty="0" smtClean="0"/>
              <a:t>another.</a:t>
            </a:r>
            <a:endParaRPr lang="en-US" sz="2300" dirty="0"/>
          </a:p>
        </p:txBody>
      </p:sp>
    </p:spTree>
    <p:extLst>
      <p:ext uri="{BB962C8B-B14F-4D97-AF65-F5344CB8AC3E}">
        <p14:creationId xmlns:p14="http://schemas.microsoft.com/office/powerpoint/2010/main" val="2870843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a:xfrm>
            <a:off x="457200" y="1524000"/>
            <a:ext cx="8229600" cy="4602163"/>
          </a:xfrm>
        </p:spPr>
        <p:txBody>
          <a:bodyPr>
            <a:noAutofit/>
          </a:bodyPr>
          <a:lstStyle/>
          <a:p>
            <a:r>
              <a:rPr lang="en-US" sz="3600" dirty="0" smtClean="0"/>
              <a:t>Multiple </a:t>
            </a:r>
            <a:r>
              <a:rPr lang="en-US" sz="3600" dirty="0"/>
              <a:t>personality disorder (MPD) is a psychiatric disorder characterized by having at least one “alter” personality that controls behavior. </a:t>
            </a:r>
            <a:r>
              <a:rPr lang="en-US" sz="3600" dirty="0" smtClean="0"/>
              <a:t> The </a:t>
            </a:r>
            <a:r>
              <a:rPr lang="en-US" sz="3600" dirty="0"/>
              <a:t>“alters” are said to occur spontaneously and involuntarily, and function more or less independently of each other. </a:t>
            </a:r>
            <a:r>
              <a:rPr lang="en-US" sz="3600" dirty="0" smtClean="0"/>
              <a:t> The </a:t>
            </a:r>
            <a:r>
              <a:rPr lang="en-US" sz="3600" dirty="0"/>
              <a:t>unity of consciousness, by which we identify our selves, is said to be absent in MPD</a:t>
            </a:r>
            <a:r>
              <a:rPr lang="en-US" sz="3600" dirty="0" smtClean="0"/>
              <a:t>.</a:t>
            </a:r>
            <a:endParaRPr lang="en-US" sz="3600" dirty="0"/>
          </a:p>
        </p:txBody>
      </p:sp>
    </p:spTree>
    <p:extLst>
      <p:ext uri="{BB962C8B-B14F-4D97-AF65-F5344CB8AC3E}">
        <p14:creationId xmlns:p14="http://schemas.microsoft.com/office/powerpoint/2010/main" val="2700943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In </a:t>
            </a:r>
            <a:r>
              <a:rPr lang="en-US" dirty="0"/>
              <a:t>order to understand multiple personality it is first important to eliminate a popular misconception. Many people confuse multiple personality with schizophrenia. However, schizophrenia is an entirely different disorder and does not have anything to do with multiple personality. One characteristic of schizophrenia is a “split” between thinking and affect (feelings) which results in an inappropriate expression of affect.</a:t>
            </a:r>
          </a:p>
        </p:txBody>
      </p:sp>
    </p:spTree>
    <p:extLst>
      <p:ext uri="{BB962C8B-B14F-4D97-AF65-F5344CB8AC3E}">
        <p14:creationId xmlns:p14="http://schemas.microsoft.com/office/powerpoint/2010/main" val="28480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p:txBody>
          <a:bodyPr>
            <a:noAutofit/>
          </a:bodyPr>
          <a:lstStyle/>
          <a:p>
            <a:r>
              <a:rPr lang="en-US" dirty="0"/>
              <a:t>The basic </a:t>
            </a:r>
            <a:r>
              <a:rPr lang="en-US" dirty="0" smtClean="0"/>
              <a:t>idea is that </a:t>
            </a:r>
            <a:r>
              <a:rPr lang="en-US" dirty="0"/>
              <a:t>the person deals with conflicting feelings and thoughts by repressing them and compartmentalizing them so that certain kinds of feelings and thoughts are expressed in one personality or state of consciousness, and other conflicting feelings and thoughts are expressed in another </a:t>
            </a:r>
            <a:r>
              <a:rPr lang="en-US" dirty="0" smtClean="0"/>
              <a:t>personality.</a:t>
            </a:r>
          </a:p>
          <a:p>
            <a:r>
              <a:rPr lang="en-US" dirty="0" smtClean="0"/>
              <a:t>This creates two separate “people”.</a:t>
            </a:r>
            <a:endParaRPr lang="en-US" dirty="0"/>
          </a:p>
        </p:txBody>
      </p:sp>
    </p:spTree>
    <p:extLst>
      <p:ext uri="{BB962C8B-B14F-4D97-AF65-F5344CB8AC3E}">
        <p14:creationId xmlns:p14="http://schemas.microsoft.com/office/powerpoint/2010/main" val="1063000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Personality Disorder (MPD)</a:t>
            </a:r>
            <a:endParaRPr lang="en-US" dirty="0"/>
          </a:p>
        </p:txBody>
      </p:sp>
      <p:sp>
        <p:nvSpPr>
          <p:cNvPr id="3" name="Content Placeholder 2"/>
          <p:cNvSpPr>
            <a:spLocks noGrp="1"/>
          </p:cNvSpPr>
          <p:nvPr>
            <p:ph idx="1"/>
          </p:nvPr>
        </p:nvSpPr>
        <p:spPr/>
        <p:txBody>
          <a:bodyPr>
            <a:normAutofit/>
          </a:bodyPr>
          <a:lstStyle/>
          <a:p>
            <a:r>
              <a:rPr lang="en-US" dirty="0" smtClean="0"/>
              <a:t>There </a:t>
            </a:r>
            <a:r>
              <a:rPr lang="en-US" dirty="0"/>
              <a:t>is general agreement that the cause of MPD is repressed memories of childhood </a:t>
            </a:r>
            <a:r>
              <a:rPr lang="en-US" dirty="0" smtClean="0"/>
              <a:t>abuse</a:t>
            </a:r>
            <a:r>
              <a:rPr lang="en-US" dirty="0"/>
              <a:t>. The evidence for this claim has been challenged, however, and there are very few reported cases of MPD afflicting children</a:t>
            </a:r>
            <a:r>
              <a:rPr lang="en-US" dirty="0" smtClean="0"/>
              <a:t>.</a:t>
            </a:r>
          </a:p>
          <a:p>
            <a:r>
              <a:rPr lang="en-US" dirty="0" smtClean="0"/>
              <a:t>MPD can be used to explain behavior, but not excuse it.</a:t>
            </a:r>
            <a:endParaRPr lang="en-US" dirty="0"/>
          </a:p>
        </p:txBody>
      </p:sp>
    </p:spTree>
    <p:extLst>
      <p:ext uri="{BB962C8B-B14F-4D97-AF65-F5344CB8AC3E}">
        <p14:creationId xmlns:p14="http://schemas.microsoft.com/office/powerpoint/2010/main" val="17805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3914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a:t>Schizophrenia is a chronic, severe, and disabling brain disorder that has affected people throughout history.</a:t>
            </a:r>
          </a:p>
          <a:p>
            <a:r>
              <a:rPr lang="en-US" dirty="0"/>
              <a:t>People with the disorder may hear voices other people don't hear. They may believe other people are reading their minds, controlling their thoughts, or plotting to harm them. This can terrify people with the illness and make them withdrawn or extremely agitated.</a:t>
            </a:r>
          </a:p>
          <a:p>
            <a:endParaRPr lang="en-US" dirty="0"/>
          </a:p>
        </p:txBody>
      </p:sp>
    </p:spTree>
    <p:extLst>
      <p:ext uri="{BB962C8B-B14F-4D97-AF65-F5344CB8AC3E}">
        <p14:creationId xmlns:p14="http://schemas.microsoft.com/office/powerpoint/2010/main" val="3475780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dirty="0" smtClean="0"/>
              <a:t>People with schizophrenia may not make sense when they talk. They may sit for hours without moving or talking. Sometimes people with schizophrenia seem perfectly fine until they talk about what they are really thinking.</a:t>
            </a:r>
          </a:p>
          <a:p>
            <a:r>
              <a:rPr lang="en-US" dirty="0" smtClean="0"/>
              <a:t>Families and society are affected by schizophrenia too. Many people with schizophrenia have difficulty holding a job or caring for themselves, so they rely on others for help.</a:t>
            </a:r>
          </a:p>
        </p:txBody>
      </p:sp>
    </p:spTree>
    <p:extLst>
      <p:ext uri="{BB962C8B-B14F-4D97-AF65-F5344CB8AC3E}">
        <p14:creationId xmlns:p14="http://schemas.microsoft.com/office/powerpoint/2010/main" val="1194568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dirty="0" smtClean="0"/>
              <a:t>What Is Schizophrenia?</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Treatment helps relieve many symptoms of schizophrenia, but most people who have the disorder cope with symptoms throughout their lives. However, many people with schizophrenia can lead rewarding and meaningful lives in their communities. Researchers are developing more effective medications and using new research tools to understand the causes of schizophrenia. In the years to come, this work may help prevent and better treat the illness.</a:t>
            </a:r>
            <a:endParaRPr lang="en-US" sz="3000" dirty="0"/>
          </a:p>
        </p:txBody>
      </p:sp>
    </p:spTree>
    <p:extLst>
      <p:ext uri="{BB962C8B-B14F-4D97-AF65-F5344CB8AC3E}">
        <p14:creationId xmlns:p14="http://schemas.microsoft.com/office/powerpoint/2010/main" val="1656067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buNone/>
            </a:pPr>
            <a:r>
              <a:rPr lang="en-US" sz="4800" dirty="0" smtClean="0"/>
              <a:t>There are three important characteristics (behavioral red flags) often referred to as the psychopathological triad. And those are:</a:t>
            </a:r>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01" y="76200"/>
            <a:ext cx="168178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015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lstStyle/>
          <a:p>
            <a:r>
              <a:rPr lang="en-US" dirty="0" smtClean="0"/>
              <a:t>What is Bipolar Disorder?</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Bipolar </a:t>
            </a:r>
            <a:r>
              <a:rPr lang="en-US" sz="3000" dirty="0"/>
              <a:t>disorder, also known as manic-depressive illness, is a brain disorder that causes unusual shifts in mood, energy, activity levels, and the ability to carry out day-to-day tasks. Symptoms of bipolar disorder are severe. They are different from the normal ups and downs that everyone goes through from time to time. </a:t>
            </a:r>
            <a:r>
              <a:rPr lang="en-US" sz="3000" dirty="0" smtClean="0"/>
              <a:t>But </a:t>
            </a:r>
            <a:r>
              <a:rPr lang="en-US" sz="3000" dirty="0"/>
              <a:t>bipolar disorder can be treated, and people with this illness can lead full and productive lives.</a:t>
            </a:r>
          </a:p>
        </p:txBody>
      </p:sp>
    </p:spTree>
    <p:extLst>
      <p:ext uri="{BB962C8B-B14F-4D97-AF65-F5344CB8AC3E}">
        <p14:creationId xmlns:p14="http://schemas.microsoft.com/office/powerpoint/2010/main" val="3424047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8001000" cy="1143000"/>
          </a:xfrm>
        </p:spPr>
        <p:txBody>
          <a:bodyPr/>
          <a:lstStyle/>
          <a:p>
            <a:r>
              <a:rPr lang="en-US" dirty="0" smtClean="0"/>
              <a:t>What is Bipolar Disorder?</a:t>
            </a:r>
            <a:endParaRPr lang="en-US" dirty="0"/>
          </a:p>
        </p:txBody>
      </p:sp>
      <p:sp>
        <p:nvSpPr>
          <p:cNvPr id="3" name="Content Placeholder 2"/>
          <p:cNvSpPr>
            <a:spLocks noGrp="1"/>
          </p:cNvSpPr>
          <p:nvPr>
            <p:ph idx="1"/>
          </p:nvPr>
        </p:nvSpPr>
        <p:spPr>
          <a:xfrm>
            <a:off x="457200" y="1371600"/>
            <a:ext cx="8229600" cy="5257800"/>
          </a:xfrm>
        </p:spPr>
        <p:txBody>
          <a:bodyPr>
            <a:noAutofit/>
          </a:bodyPr>
          <a:lstStyle/>
          <a:p>
            <a:r>
              <a:rPr lang="en-US" sz="3000" dirty="0" smtClean="0"/>
              <a:t>Schizophrenia and Bipolar Disorder are mental illnesses or disorders, but do not fall under the characteristics of serial killers.  Those with either disorder may act out at some point in their life, even irrationally, but there is little to no correlation to serial killing.  A “bad” episode may lead to a spree killing in some cases, but typically does not meet the </a:t>
            </a:r>
            <a:endParaRPr lang="en-US" sz="3000" dirty="0"/>
          </a:p>
        </p:txBody>
      </p:sp>
    </p:spTree>
    <p:extLst>
      <p:ext uri="{BB962C8B-B14F-4D97-AF65-F5344CB8AC3E}">
        <p14:creationId xmlns:p14="http://schemas.microsoft.com/office/powerpoint/2010/main" val="4293549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normAutofit/>
          </a:bodyPr>
          <a:lstStyle/>
          <a:p>
            <a:r>
              <a:rPr lang="en-US" dirty="0" smtClean="0"/>
              <a:t>Psychopathic Behavior</a:t>
            </a:r>
            <a:endParaRPr lang="en-US" dirty="0"/>
          </a:p>
        </p:txBody>
      </p:sp>
      <p:sp>
        <p:nvSpPr>
          <p:cNvPr id="3" name="Content Placeholder 2"/>
          <p:cNvSpPr>
            <a:spLocks noGrp="1"/>
          </p:cNvSpPr>
          <p:nvPr>
            <p:ph idx="1"/>
          </p:nvPr>
        </p:nvSpPr>
        <p:spPr>
          <a:xfrm>
            <a:off x="457200" y="1600200"/>
            <a:ext cx="8229600" cy="5105400"/>
          </a:xfrm>
        </p:spPr>
        <p:txBody>
          <a:bodyPr>
            <a:normAutofit fontScale="85000" lnSpcReduction="10000"/>
          </a:bodyPr>
          <a:lstStyle/>
          <a:p>
            <a:r>
              <a:rPr lang="en-US" dirty="0" smtClean="0"/>
              <a:t>Technically</a:t>
            </a:r>
            <a:r>
              <a:rPr lang="en-US" dirty="0"/>
              <a:t>, psychopaths aren’t legally insane. They know the difference between right and wrong. They are rational, often highly intelligent people. Some are capable of great charm. Indeed, the scariest thing about them is that they seem so normal. Their pleasant personalities, however, are just a show. Underneath their “masks of sanity”-to use the famous phrase coined by psychologist Hervey </a:t>
            </a:r>
            <a:r>
              <a:rPr lang="en-US" dirty="0" err="1" smtClean="0"/>
              <a:t>Cleckley</a:t>
            </a:r>
            <a:r>
              <a:rPr lang="en-US" dirty="0" smtClean="0"/>
              <a:t>, “they </a:t>
            </a:r>
            <a:r>
              <a:rPr lang="en-US" dirty="0"/>
              <a:t>are profoundly disturbed individuals</a:t>
            </a:r>
            <a:r>
              <a:rPr lang="en-US" dirty="0" smtClean="0"/>
              <a:t>.” </a:t>
            </a:r>
            <a:r>
              <a:rPr lang="en-US" dirty="0"/>
              <a:t>The hallmark of the psychopath is the inability to recognize others as worthy of compassion. Victims are dehumanized, flattened into worthless objects in the murderer’s mind.</a:t>
            </a:r>
          </a:p>
        </p:txBody>
      </p:sp>
    </p:spTree>
    <p:extLst>
      <p:ext uri="{BB962C8B-B14F-4D97-AF65-F5344CB8AC3E}">
        <p14:creationId xmlns:p14="http://schemas.microsoft.com/office/powerpoint/2010/main" val="27981146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 Killers – The Most Important Characteristics</a:t>
            </a:r>
            <a:endParaRPr lang="en-US" dirty="0"/>
          </a:p>
        </p:txBody>
      </p:sp>
      <p:sp>
        <p:nvSpPr>
          <p:cNvPr id="3" name="Content Placeholder 2"/>
          <p:cNvSpPr>
            <a:spLocks noGrp="1"/>
          </p:cNvSpPr>
          <p:nvPr>
            <p:ph idx="1"/>
          </p:nvPr>
        </p:nvSpPr>
        <p:spPr>
          <a:xfrm>
            <a:off x="152400" y="1600200"/>
            <a:ext cx="8915400" cy="5029200"/>
          </a:xfrm>
        </p:spPr>
        <p:txBody>
          <a:bodyPr>
            <a:noAutofit/>
          </a:bodyPr>
          <a:lstStyle/>
          <a:p>
            <a:r>
              <a:rPr lang="en-US" sz="2400" dirty="0"/>
              <a:t>They tend to be smart, with a mean IQ of “bright normal.”</a:t>
            </a:r>
          </a:p>
          <a:p>
            <a:r>
              <a:rPr lang="en-US" sz="2400" dirty="0"/>
              <a:t>Despite their intelligence, they do poorly in school, have spotty employment records, and generally end up as unskilled workers.</a:t>
            </a:r>
          </a:p>
          <a:p>
            <a:r>
              <a:rPr lang="en-US" sz="2400" dirty="0"/>
              <a:t>They come from deeply troubled families. Typically, they have been abandoned at an early age by their fathers and grow up in broken homes dominated by their mothers.</a:t>
            </a:r>
          </a:p>
          <a:p>
            <a:r>
              <a:rPr lang="en-US" sz="2400" dirty="0"/>
              <a:t>There is a long history of psychiatric problems, criminal behavior, and alcoholism in their families.</a:t>
            </a:r>
          </a:p>
          <a:p>
            <a:r>
              <a:rPr lang="en-US" sz="2400" dirty="0"/>
              <a:t>As children, they suffer significant abuse-sometimes psychological, sometimes physical, often sexual. Such brutal mistreatment instills them with profound feelings of humiliation and helplessness</a:t>
            </a:r>
            <a:r>
              <a:rPr lang="en-US" sz="2400" dirty="0" smtClean="0"/>
              <a:t>.</a:t>
            </a:r>
            <a:endParaRPr lang="en-US" sz="2400" dirty="0"/>
          </a:p>
        </p:txBody>
      </p:sp>
    </p:spTree>
    <p:extLst>
      <p:ext uri="{BB962C8B-B14F-4D97-AF65-F5344CB8AC3E}">
        <p14:creationId xmlns:p14="http://schemas.microsoft.com/office/powerpoint/2010/main" val="566178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Serial Killers – The Most Important Characteristics</a:t>
            </a:r>
            <a:endParaRPr lang="en-US" dirty="0"/>
          </a:p>
        </p:txBody>
      </p:sp>
      <p:sp>
        <p:nvSpPr>
          <p:cNvPr id="3" name="Content Placeholder 2"/>
          <p:cNvSpPr>
            <a:spLocks noGrp="1"/>
          </p:cNvSpPr>
          <p:nvPr>
            <p:ph idx="1"/>
          </p:nvPr>
        </p:nvSpPr>
        <p:spPr/>
        <p:txBody>
          <a:bodyPr>
            <a:normAutofit lnSpcReduction="10000"/>
          </a:bodyPr>
          <a:lstStyle/>
          <a:p>
            <a:r>
              <a:rPr lang="en-US" dirty="0" smtClean="0"/>
              <a:t>Because </a:t>
            </a:r>
            <a:r>
              <a:rPr lang="en-US" dirty="0"/>
              <a:t>of their resentment toward their distant, absent, or abusive fathers, they have a great deal of trouble with male authority figures. Because they were dominated by their mothers, they have a powerful hostility toward women.</a:t>
            </a:r>
          </a:p>
          <a:p>
            <a:r>
              <a:rPr lang="en-US" dirty="0"/>
              <a:t>They manifest psychiatric problems at an early age and often spend time in institutions as children</a:t>
            </a:r>
            <a:r>
              <a:rPr lang="en-US" dirty="0" smtClean="0"/>
              <a:t>.</a:t>
            </a:r>
            <a:endParaRPr lang="en-US" dirty="0"/>
          </a:p>
        </p:txBody>
      </p:sp>
    </p:spTree>
    <p:extLst>
      <p:ext uri="{BB962C8B-B14F-4D97-AF65-F5344CB8AC3E}">
        <p14:creationId xmlns:p14="http://schemas.microsoft.com/office/powerpoint/2010/main" val="203669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678363"/>
          </a:xfrm>
        </p:spPr>
        <p:txBody>
          <a:bodyPr>
            <a:noAutofit/>
          </a:bodyPr>
          <a:lstStyle/>
          <a:p>
            <a:r>
              <a:rPr lang="en-US" dirty="0" smtClean="0"/>
              <a:t>Motivations involved in serial killings are fears of rejection, power, and perfection. Serial killers tend to be insecure, and irrationally scared of rejection. He will try to avoid developing a painful relationship with his object of desire and is terrified of being abandoned, humiliated, or exposed.  Serial killers also enjoy prolonging the suffering of their victims as it gives them a sense of power over the victim. They get to decide whether, and how, the victim will live or die.</a:t>
            </a:r>
          </a:p>
        </p:txBody>
      </p:sp>
    </p:spTree>
    <p:extLst>
      <p:ext uri="{BB962C8B-B14F-4D97-AF65-F5344CB8AC3E}">
        <p14:creationId xmlns:p14="http://schemas.microsoft.com/office/powerpoint/2010/main" val="2491355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dirty="0" smtClean="0"/>
              <a:t>They have a belief that “the power to cause pain is the only power that matters, the power to kill and destroy, because if you can’t kill you are always subject to those who can” (Card). Killing is usually the only way they can achieve those feelings of empowerment. Fears of rejection and power are major themes of most serial killings, but perfection plays a role in some cases. </a:t>
            </a:r>
          </a:p>
        </p:txBody>
      </p:sp>
    </p:spTree>
    <p:extLst>
      <p:ext uri="{BB962C8B-B14F-4D97-AF65-F5344CB8AC3E}">
        <p14:creationId xmlns:p14="http://schemas.microsoft.com/office/powerpoint/2010/main" val="2782829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5287963"/>
          </a:xfrm>
        </p:spPr>
        <p:txBody>
          <a:bodyPr>
            <a:noAutofit/>
          </a:bodyPr>
          <a:lstStyle/>
          <a:p>
            <a:r>
              <a:rPr lang="en-US" sz="2800" dirty="0" smtClean="0"/>
              <a:t>Serial killers must continuously kill simply because they are addicted to the feelings they get when they do. They also rationalize every aspect and detail of their behavior so there is no reason in their head as to why they should stop. They know what they’re doing, the consequences of their actions, and how to avoid getting caught. Most serial killers, and psychopaths in general, are “consummate chameleons” who are able to hide their rage and true intentions behind a charismatic, civilized façade called the “mask of sanity” (Newton). </a:t>
            </a:r>
          </a:p>
        </p:txBody>
      </p:sp>
    </p:spTree>
    <p:extLst>
      <p:ext uri="{BB962C8B-B14F-4D97-AF65-F5344CB8AC3E}">
        <p14:creationId xmlns:p14="http://schemas.microsoft.com/office/powerpoint/2010/main" val="3805771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5287963"/>
          </a:xfrm>
        </p:spPr>
        <p:txBody>
          <a:bodyPr>
            <a:noAutofit/>
          </a:bodyPr>
          <a:lstStyle/>
          <a:p>
            <a:r>
              <a:rPr lang="en-US" sz="3400" dirty="0" smtClean="0"/>
              <a:t>Psychopaths are amoral and though they know the difference between right and wrong, they do not care and lack feelings of remorse or guilt. They tend to objectify other people and treat them as if they were objects. They don’t know how to have sympathy for others because of their psychopathic nature, but they do know how to simulate it by observing others.</a:t>
            </a:r>
          </a:p>
        </p:txBody>
      </p:sp>
    </p:spTree>
    <p:extLst>
      <p:ext uri="{BB962C8B-B14F-4D97-AF65-F5344CB8AC3E}">
        <p14:creationId xmlns:p14="http://schemas.microsoft.com/office/powerpoint/2010/main" val="58089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What Motivates Serial Killers To Kill</a:t>
            </a:r>
            <a:endParaRPr lang="en-US" dirty="0"/>
          </a:p>
        </p:txBody>
      </p:sp>
      <p:sp>
        <p:nvSpPr>
          <p:cNvPr id="3" name="Content Placeholder 2"/>
          <p:cNvSpPr>
            <a:spLocks noGrp="1"/>
          </p:cNvSpPr>
          <p:nvPr>
            <p:ph idx="1"/>
          </p:nvPr>
        </p:nvSpPr>
        <p:spPr>
          <a:xfrm>
            <a:off x="457200" y="1371600"/>
            <a:ext cx="8229600" cy="4983163"/>
          </a:xfrm>
        </p:spPr>
        <p:txBody>
          <a:bodyPr>
            <a:noAutofit/>
          </a:bodyPr>
          <a:lstStyle/>
          <a:p>
            <a:r>
              <a:rPr lang="en-US" dirty="0" smtClean="0"/>
              <a:t>Most serial killers are highly charming and persuasive, but it is only a manipulative act designed to lure victims into a trap. Their killings are material symptoms of the combination of their lifelong habits and personal motivations and fears. Though those factors are not excuses for hurting others, they are interesting explanations and provide fascinating insight on the killers’ minds.</a:t>
            </a:r>
          </a:p>
        </p:txBody>
      </p:sp>
    </p:spTree>
    <p:extLst>
      <p:ext uri="{BB962C8B-B14F-4D97-AF65-F5344CB8AC3E}">
        <p14:creationId xmlns:p14="http://schemas.microsoft.com/office/powerpoint/2010/main" val="3188553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b="1" dirty="0" smtClean="0"/>
              <a:t>Bed-Wetting </a:t>
            </a:r>
            <a:r>
              <a:rPr lang="en-US" b="1" dirty="0"/>
              <a:t>– enuresis</a:t>
            </a:r>
            <a:endParaRPr lang="en-US" dirty="0"/>
          </a:p>
          <a:p>
            <a:r>
              <a:rPr lang="en-US" dirty="0"/>
              <a:t>There’s nothing unusual or alarming about bed-wetting in itself; it’s a common phenomenon among little children. When the problem persists into puberty, however, it may well be a sign of significant and even dangerous emotional disturbance. According to the findings of the FBI’s Behavioral Science Unit, fully 60 percent of sex-murderers were still suffering from this condition as </a:t>
            </a:r>
            <a:r>
              <a:rPr lang="en-US" dirty="0" smtClean="0"/>
              <a:t>adolescents.</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701" y="76200"/>
            <a:ext cx="1681788"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72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Serial Killers In Numbers</a:t>
            </a:r>
          </a:p>
        </p:txBody>
      </p:sp>
      <p:sp>
        <p:nvSpPr>
          <p:cNvPr id="3" name="Content Placeholder 2"/>
          <p:cNvSpPr>
            <a:spLocks noGrp="1"/>
          </p:cNvSpPr>
          <p:nvPr>
            <p:ph idx="1"/>
          </p:nvPr>
        </p:nvSpPr>
        <p:spPr>
          <a:xfrm>
            <a:off x="457200" y="1371600"/>
            <a:ext cx="8229600" cy="4754563"/>
          </a:xfrm>
        </p:spPr>
        <p:txBody>
          <a:bodyPr>
            <a:noAutofit/>
          </a:bodyPr>
          <a:lstStyle/>
          <a:p>
            <a:r>
              <a:rPr lang="en-US" sz="2800" dirty="0"/>
              <a:t>The USA has 76% of the </a:t>
            </a:r>
            <a:r>
              <a:rPr lang="en-US" sz="2800" dirty="0" smtClean="0"/>
              <a:t>world’s </a:t>
            </a:r>
            <a:r>
              <a:rPr lang="en-US" sz="2800" dirty="0"/>
              <a:t>serial killers.</a:t>
            </a:r>
          </a:p>
          <a:p>
            <a:r>
              <a:rPr lang="en-US" sz="2800" dirty="0"/>
              <a:t>Europe in second, has 17%. England has produced 28% of the European total; Germany produces 27%, and France produces 13%.</a:t>
            </a:r>
          </a:p>
          <a:p>
            <a:r>
              <a:rPr lang="en-US" sz="2800" dirty="0"/>
              <a:t>California leads in the US with the most Serial Homicide cases that have </a:t>
            </a:r>
            <a:r>
              <a:rPr lang="en-US" sz="2800" dirty="0" smtClean="0"/>
              <a:t>occurred</a:t>
            </a:r>
            <a:r>
              <a:rPr lang="en-US" sz="2800" dirty="0"/>
              <a:t>. Texas, New York, Illinois, and Florida follow shortly behind.</a:t>
            </a:r>
          </a:p>
          <a:p>
            <a:r>
              <a:rPr lang="en-US" sz="2800" dirty="0"/>
              <a:t>Maine has the lowest </a:t>
            </a:r>
            <a:r>
              <a:rPr lang="en-US" sz="2800" dirty="0" smtClean="0"/>
              <a:t>occurrence </a:t>
            </a:r>
            <a:r>
              <a:rPr lang="en-US" sz="2800" dirty="0"/>
              <a:t>of serial murders – none. Hawaii, Montana, North Dakota, Delaware, and Vermont each have had only one case of a serial murder</a:t>
            </a:r>
            <a:r>
              <a:rPr lang="en-US" sz="2800" dirty="0" smtClean="0"/>
              <a:t>.</a:t>
            </a:r>
            <a:endParaRPr lang="en-US" sz="2800" dirty="0"/>
          </a:p>
        </p:txBody>
      </p:sp>
    </p:spTree>
    <p:extLst>
      <p:ext uri="{BB962C8B-B14F-4D97-AF65-F5344CB8AC3E}">
        <p14:creationId xmlns:p14="http://schemas.microsoft.com/office/powerpoint/2010/main" val="2386580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a:t>Serial Killers In Numbers</a:t>
            </a:r>
          </a:p>
        </p:txBody>
      </p:sp>
      <p:sp>
        <p:nvSpPr>
          <p:cNvPr id="3" name="Content Placeholder 2"/>
          <p:cNvSpPr>
            <a:spLocks noGrp="1"/>
          </p:cNvSpPr>
          <p:nvPr>
            <p:ph idx="1"/>
          </p:nvPr>
        </p:nvSpPr>
        <p:spPr>
          <a:xfrm>
            <a:off x="457200" y="1371600"/>
            <a:ext cx="8229600" cy="4754563"/>
          </a:xfrm>
        </p:spPr>
        <p:txBody>
          <a:bodyPr>
            <a:noAutofit/>
          </a:bodyPr>
          <a:lstStyle/>
          <a:p>
            <a:r>
              <a:rPr lang="en-US" sz="2800" dirty="0" smtClean="0"/>
              <a:t>84</a:t>
            </a:r>
            <a:r>
              <a:rPr lang="en-US" sz="2800" dirty="0"/>
              <a:t>% of American killers are </a:t>
            </a:r>
            <a:r>
              <a:rPr lang="en-US" sz="2800" dirty="0" smtClean="0"/>
              <a:t>Caucasian</a:t>
            </a:r>
            <a:r>
              <a:rPr lang="en-US" sz="2800" dirty="0"/>
              <a:t>.</a:t>
            </a:r>
          </a:p>
          <a:p>
            <a:r>
              <a:rPr lang="en-US" sz="2800" dirty="0"/>
              <a:t>16% are </a:t>
            </a:r>
            <a:r>
              <a:rPr lang="en-US" sz="2800" dirty="0" smtClean="0"/>
              <a:t>African American.</a:t>
            </a:r>
            <a:endParaRPr lang="en-US" sz="2800" dirty="0"/>
          </a:p>
          <a:p>
            <a:r>
              <a:rPr lang="en-US" sz="2800" dirty="0"/>
              <a:t>Men make up at least 90% of the world wide total of serial killers.</a:t>
            </a:r>
          </a:p>
          <a:p>
            <a:r>
              <a:rPr lang="en-US" sz="2800" dirty="0"/>
              <a:t>65% of victims are female.</a:t>
            </a:r>
          </a:p>
          <a:p>
            <a:r>
              <a:rPr lang="en-US" sz="2800" dirty="0"/>
              <a:t>89% of victims are white.</a:t>
            </a:r>
          </a:p>
          <a:p>
            <a:r>
              <a:rPr lang="en-US" sz="2800" dirty="0"/>
              <a:t>44% of all killers start in their twenties.</a:t>
            </a:r>
          </a:p>
          <a:p>
            <a:r>
              <a:rPr lang="en-US" sz="2800" dirty="0"/>
              <a:t>26% start in their teens.</a:t>
            </a:r>
          </a:p>
          <a:p>
            <a:r>
              <a:rPr lang="en-US" sz="2800" dirty="0"/>
              <a:t>24% start in their thirties.</a:t>
            </a:r>
          </a:p>
          <a:p>
            <a:r>
              <a:rPr lang="en-US" sz="2800" dirty="0"/>
              <a:t>Out of all the killers, 86% are heterosexual</a:t>
            </a:r>
            <a:r>
              <a:rPr lang="en-US" sz="2800" dirty="0" smtClean="0"/>
              <a:t>.</a:t>
            </a:r>
            <a:endParaRPr lang="en-US" sz="2800" dirty="0"/>
          </a:p>
        </p:txBody>
      </p:sp>
    </p:spTree>
    <p:extLst>
      <p:ext uri="{BB962C8B-B14F-4D97-AF65-F5344CB8AC3E}">
        <p14:creationId xmlns:p14="http://schemas.microsoft.com/office/powerpoint/2010/main" val="29199487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Credits</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800" u="sng" dirty="0" smtClean="0">
                <a:hlinkClick r:id="rId2"/>
              </a:rPr>
              <a:t>http://twistedminds.creativescapism.com/psychological-disorders/</a:t>
            </a:r>
            <a:endParaRPr lang="en-US" sz="2800" u="sng" dirty="0" smtClean="0"/>
          </a:p>
          <a:p>
            <a:r>
              <a:rPr lang="en-US" sz="2800" u="sng" dirty="0" smtClean="0">
                <a:hlinkClick r:id="rId3"/>
              </a:rPr>
              <a:t>http://psychcentral.com/disorders/antisocial-personality-disorder-symptoms/</a:t>
            </a:r>
            <a:endParaRPr lang="en-US" sz="2800" u="sng" dirty="0" smtClean="0"/>
          </a:p>
          <a:p>
            <a:r>
              <a:rPr lang="en-US" sz="2800" u="sng" dirty="0" smtClean="0">
                <a:hlinkClick r:id="rId4"/>
              </a:rPr>
              <a:t>http://psychologia.co/psychopath-vs-sociopath/</a:t>
            </a:r>
            <a:endParaRPr lang="en-US" sz="2800" u="sng" dirty="0" smtClean="0"/>
          </a:p>
          <a:p>
            <a:r>
              <a:rPr lang="en-US" sz="2800" u="sng" dirty="0"/>
              <a:t>http://www.nimh.nih.gov/health/topics/bipolar-disorder/index.shtml</a:t>
            </a:r>
            <a:endParaRPr lang="en-US" sz="2800" u="sng" dirty="0" smtClean="0"/>
          </a:p>
        </p:txBody>
      </p: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28600" y="4876800"/>
            <a:ext cx="2590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483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228600" y="1371600"/>
            <a:ext cx="8458200" cy="5306851"/>
          </a:xfrm>
        </p:spPr>
        <p:txBody>
          <a:bodyPr>
            <a:normAutofit/>
          </a:bodyPr>
          <a:lstStyle/>
          <a:p>
            <a:r>
              <a:rPr lang="en-US" b="1" dirty="0" smtClean="0"/>
              <a:t>Fire-Starting </a:t>
            </a:r>
            <a:r>
              <a:rPr lang="en-US" b="1" dirty="0"/>
              <a:t>– </a:t>
            </a:r>
            <a:r>
              <a:rPr lang="en-US" b="1" dirty="0" smtClean="0"/>
              <a:t>pyromania</a:t>
            </a:r>
          </a:p>
          <a:p>
            <a:r>
              <a:rPr lang="en-US" dirty="0" smtClean="0"/>
              <a:t>Given </a:t>
            </a:r>
            <a:r>
              <a:rPr lang="en-US" dirty="0"/>
              <a:t>their lust for destruction, it’s no surprise that, among their other twisted pleasures, many serial killers love to set fires, a practice they often begin at an early age. Some of the most notorious serial killers of modern times were juvenile arsonists.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66882"/>
            <a:ext cx="1447800" cy="171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18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smtClean="0"/>
              <a:t>Fire-Starting </a:t>
            </a:r>
            <a:r>
              <a:rPr lang="en-US" b="1" dirty="0"/>
              <a:t>– </a:t>
            </a:r>
            <a:r>
              <a:rPr lang="en-US" b="1" dirty="0" smtClean="0"/>
              <a:t>pyromania</a:t>
            </a:r>
          </a:p>
          <a:p>
            <a:r>
              <a:rPr lang="en-US" dirty="0" smtClean="0"/>
              <a:t>David Berkowitz- who </a:t>
            </a:r>
            <a:r>
              <a:rPr lang="en-US" dirty="0"/>
              <a:t>ultimately confessed to more than fourteen hundred acts of arson-was so obsessed with fires as a little boy that his schoolmates nicknamed him “Pyro</a:t>
            </a:r>
            <a:r>
              <a:rPr lang="en-US" dirty="0" smtClean="0"/>
              <a:t>.”  He is more commonly known as the “Son of Sam”.</a:t>
            </a:r>
            <a:endParaRPr lang="en-US" dirty="0"/>
          </a:p>
        </p:txBody>
      </p:sp>
    </p:spTree>
    <p:extLst>
      <p:ext uri="{BB962C8B-B14F-4D97-AF65-F5344CB8AC3E}">
        <p14:creationId xmlns:p14="http://schemas.microsoft.com/office/powerpoint/2010/main" val="409119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dirty="0"/>
              <a:t>P</a:t>
            </a:r>
            <a:r>
              <a:rPr lang="en-US" dirty="0" smtClean="0"/>
              <a:t>sychopathological Triad</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smtClean="0"/>
              <a:t>Animal </a:t>
            </a:r>
            <a:r>
              <a:rPr lang="en-US" b="1" dirty="0"/>
              <a:t>Torture – precocious </a:t>
            </a:r>
            <a:r>
              <a:rPr lang="en-US" b="1" dirty="0" smtClean="0"/>
              <a:t>sadism</a:t>
            </a:r>
          </a:p>
          <a:p>
            <a:r>
              <a:rPr lang="en-US" sz="4800" dirty="0" smtClean="0"/>
              <a:t>Juvenile </a:t>
            </a:r>
            <a:r>
              <a:rPr lang="en-US" sz="4800" dirty="0"/>
              <a:t>sadism directed at lower life-forms </a:t>
            </a:r>
            <a:r>
              <a:rPr lang="en-US" sz="4800" dirty="0" smtClean="0"/>
              <a:t>is another component of the triad, which involves abuse and/or torture merely for pleasure.</a:t>
            </a:r>
            <a:endParaRPr lang="en-US" sz="4800" dirty="0"/>
          </a:p>
        </p:txBody>
      </p:sp>
    </p:spTree>
    <p:extLst>
      <p:ext uri="{BB962C8B-B14F-4D97-AF65-F5344CB8AC3E}">
        <p14:creationId xmlns:p14="http://schemas.microsoft.com/office/powerpoint/2010/main" val="6187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582651"/>
            <a:ext cx="8001000" cy="6046749"/>
          </a:xfrm>
        </p:spPr>
      </p:pic>
    </p:spTree>
    <p:extLst>
      <p:ext uri="{BB962C8B-B14F-4D97-AF65-F5344CB8AC3E}">
        <p14:creationId xmlns:p14="http://schemas.microsoft.com/office/powerpoint/2010/main" val="1418051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14400"/>
            <a:ext cx="8589176" cy="3810000"/>
          </a:xfr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5000" y="4953000"/>
            <a:ext cx="2362200" cy="162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132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653143"/>
          </a:xfrm>
        </p:spPr>
        <p:txBody>
          <a:bodyPr>
            <a:normAutofit fontScale="90000"/>
          </a:bodyPr>
          <a:lstStyle/>
          <a:p>
            <a:r>
              <a:rPr lang="en-US" dirty="0" smtClean="0"/>
              <a:t>Psychopath Vs. Sociopath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685800"/>
            <a:ext cx="8534400" cy="6172200"/>
          </a:xfrm>
        </p:spPr>
      </p:pic>
    </p:spTree>
    <p:extLst>
      <p:ext uri="{BB962C8B-B14F-4D97-AF65-F5344CB8AC3E}">
        <p14:creationId xmlns:p14="http://schemas.microsoft.com/office/powerpoint/2010/main" val="321583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1963</Words>
  <Application>Microsoft Office PowerPoint</Application>
  <PresentationFormat>On-screen Show (4:3)</PresentationFormat>
  <Paragraphs>94</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Psychological Disorders &amp; Criminal Profiling</vt:lpstr>
      <vt:lpstr>Psychopathological Triad</vt:lpstr>
      <vt:lpstr>Psychopathological Triad</vt:lpstr>
      <vt:lpstr>Psychopathological Triad</vt:lpstr>
      <vt:lpstr>Psychopathological Triad</vt:lpstr>
      <vt:lpstr>Psychopathological Triad</vt:lpstr>
      <vt:lpstr>Psychopath Vs. Sociopath</vt:lpstr>
      <vt:lpstr>Psychopath Vs. Sociopath</vt:lpstr>
      <vt:lpstr>Psychopath Vs. Sociopath</vt:lpstr>
      <vt:lpstr>Antisocial Personality Disorder (APD)</vt:lpstr>
      <vt:lpstr>Symptoms of Antisocial Personality Disorder (APD)</vt:lpstr>
      <vt:lpstr>Symptoms of Antisocial Personality Disorder (APD)</vt:lpstr>
      <vt:lpstr>Multiple Personality Disorder (MPD)</vt:lpstr>
      <vt:lpstr>Multiple Personality Disorder (MPD)</vt:lpstr>
      <vt:lpstr>Multiple Personality Disorder (MPD)</vt:lpstr>
      <vt:lpstr>Multiple Personality Disorder (MPD)</vt:lpstr>
      <vt:lpstr>What Is Schizophrenia?</vt:lpstr>
      <vt:lpstr>What Is Schizophrenia?</vt:lpstr>
      <vt:lpstr>What Is Schizophrenia?</vt:lpstr>
      <vt:lpstr>What is Bipolar Disorder?</vt:lpstr>
      <vt:lpstr>What is Bipolar Disorder?</vt:lpstr>
      <vt:lpstr>Psychopathic Behavior</vt:lpstr>
      <vt:lpstr>Serial Killers – The Most Important Characteristics</vt:lpstr>
      <vt:lpstr>Serial Killers – The Most Important Characteristics</vt:lpstr>
      <vt:lpstr>What Motivates Serial Killers To Kill</vt:lpstr>
      <vt:lpstr>What Motivates Serial Killers To Kill</vt:lpstr>
      <vt:lpstr>What Motivates Serial Killers To Kill</vt:lpstr>
      <vt:lpstr>What Motivates Serial Killers To Kill</vt:lpstr>
      <vt:lpstr>What Motivates Serial Killers To Kill</vt:lpstr>
      <vt:lpstr>Serial Killers In Numbers</vt:lpstr>
      <vt:lpstr>Serial Killers In Numbers</vt:lpstr>
      <vt:lpstr>Credits</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Disorders</dc:title>
  <dc:creator>Windows User</dc:creator>
  <cp:lastModifiedBy>MICHAEL MAY</cp:lastModifiedBy>
  <cp:revision>16</cp:revision>
  <cp:lastPrinted>2014-12-16T04:16:16Z</cp:lastPrinted>
  <dcterms:created xsi:type="dcterms:W3CDTF">2014-12-15T12:28:01Z</dcterms:created>
  <dcterms:modified xsi:type="dcterms:W3CDTF">2017-06-05T11:36:10Z</dcterms:modified>
</cp:coreProperties>
</file>