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2" r:id="rId6"/>
    <p:sldId id="267" r:id="rId7"/>
    <p:sldId id="271" r:id="rId8"/>
    <p:sldId id="268" r:id="rId9"/>
    <p:sldId id="269" r:id="rId10"/>
    <p:sldId id="270" r:id="rId11"/>
    <p:sldId id="261" r:id="rId12"/>
    <p:sldId id="259" r:id="rId13"/>
    <p:sldId id="263" r:id="rId14"/>
    <p:sldId id="264" r:id="rId15"/>
    <p:sldId id="260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E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124344-F103-4C3F-BF6F-ADD26AC16DE2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308F-303E-4BD1-A595-DD86BB0369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870F0-90C7-438D-9C51-0B115E04488D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6E2ED-4435-4033-BE79-9655418783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70FDB-7483-4CCD-B9B6-94CA5DA73EE5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3245-B0FD-453F-89C7-A5C295FF38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47D12-5781-4242-9CE1-00C4D70CA745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01964-04E1-4358-97B9-AD87887935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AEAC36-928C-4D80-AD82-4E5FD37B9935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BDDDC-EF1D-4857-B5AD-D3E2409684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F1F68D-A6FD-45BB-AFE3-6457C497ADEE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6E78C-2981-474B-BE15-B35D21D05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EC5EF3-D3EE-4EBD-A7B6-51353FC07A6B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88751-BA80-4857-8243-8CAAB1C970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C86A26-CB3B-4797-85C9-02E389D144F1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EDBEC-A0A0-4CCB-89CD-E00B32C39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34381-B537-4442-9F88-EE5A22A7FBCF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DB746-F57D-4477-9539-38EADCDFE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ACBA7-4BE1-4026-9158-F59872E411FD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9D2CE-2F54-43F2-9B95-640432D6E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B2F96C-35DD-4BA9-8DEE-78973D518E23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33A3B-2CFE-4CBE-93FB-CAB7CF5185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918AB0-B303-4410-88AA-EC8B7E10F6FA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80FF6E-6298-4386-BAE0-185B909059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Serial Crime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00800"/>
            <a:ext cx="6400800" cy="304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Original From: Mr. </a:t>
            </a:r>
            <a:r>
              <a:rPr lang="en-US" dirty="0" err="1" smtClean="0">
                <a:solidFill>
                  <a:schemeClr val="tx1"/>
                </a:solidFill>
              </a:rPr>
              <a:t>Syswerda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317" name="Picture 5" descr="The-Silence-of-the-Lambs-hannibal-lector-5080615-1020-5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477986"/>
            <a:ext cx="4500598" cy="2541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sychopathological Triad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Animal </a:t>
            </a:r>
            <a:r>
              <a:rPr lang="en-US" sz="3600" b="1" dirty="0"/>
              <a:t>Torture – precocious </a:t>
            </a:r>
            <a:r>
              <a:rPr lang="en-US" sz="3600" b="1" dirty="0" smtClean="0"/>
              <a:t>sadism</a:t>
            </a:r>
          </a:p>
          <a:p>
            <a:r>
              <a:rPr lang="en-US" sz="4800" dirty="0" smtClean="0"/>
              <a:t>Juvenile </a:t>
            </a:r>
            <a:r>
              <a:rPr lang="en-US" sz="4800" dirty="0"/>
              <a:t>sadism directed at lower life-forms </a:t>
            </a:r>
            <a:r>
              <a:rPr lang="en-US" sz="4800" dirty="0" smtClean="0"/>
              <a:t>is another component of the triad, which involves abuse and/or torture merely for pleasure.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481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Serial Killers and Mass Murderers are often confused.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Mass murderers are different from serial killers because they usually commit their crimes over a much shorter time frame.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Also, they usually are not selective with their victims.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Mass murderers often commit suicide following their crimes.</a:t>
            </a:r>
            <a:endParaRPr lang="en-US" dirty="0"/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Killers Vs. Mass Murderers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Serial Arson is the repetitive, intentional lighting of fires which damage property.</a:t>
            </a:r>
          </a:p>
          <a:p>
            <a:r>
              <a:rPr lang="en-US" smtClean="0"/>
              <a:t>Many serial arsonists are pyromaniacs who derive psychological pleasure from seeing the destructive effects of fire.</a:t>
            </a:r>
          </a:p>
          <a:p>
            <a:r>
              <a:rPr lang="en-US" smtClean="0"/>
              <a:t>Serial Arsonists may or may not know the owner of the property they destroy.</a:t>
            </a:r>
          </a:p>
          <a:p>
            <a:r>
              <a:rPr lang="en-US" smtClean="0"/>
              <a:t>Serial Arsonists usually do NOT intend to kill or harm anyone when they set fires.</a:t>
            </a:r>
          </a:p>
        </p:txBody>
      </p:sp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Arson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The motivation for a Serial Arsonist may include: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Retaliation for perceived persecution by a individual, group or society in general.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Desire to feel important; the arsonist often feels as though they are unnoticed by society.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Uncontrollable desire to witness the damaging effects of fire.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Attempt to cover up another crime by destroying the crime scene.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Attempt to defraud insurance for financial gain.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Arson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/>
          </a:bodyPr>
          <a:lstStyle/>
          <a:p>
            <a:pPr lvl="1"/>
            <a:r>
              <a:rPr lang="en-US" sz="3200" dirty="0" smtClean="0"/>
              <a:t>White, Male; almost half are under age 27</a:t>
            </a:r>
          </a:p>
          <a:p>
            <a:pPr lvl="1"/>
            <a:r>
              <a:rPr lang="en-US" sz="3200" dirty="0" smtClean="0"/>
              <a:t>Average to above average intelligence but has difficulty in a formal educational setting.</a:t>
            </a:r>
          </a:p>
          <a:p>
            <a:pPr lvl="1"/>
            <a:r>
              <a:rPr lang="en-US" sz="3200" dirty="0" smtClean="0"/>
              <a:t>Difficultly fitting in with society.</a:t>
            </a:r>
          </a:p>
          <a:p>
            <a:pPr lvl="1"/>
            <a:r>
              <a:rPr lang="en-US" sz="3200" dirty="0" smtClean="0"/>
              <a:t>History of mental illness and drug use.</a:t>
            </a:r>
          </a:p>
          <a:p>
            <a:pPr lvl="1"/>
            <a:r>
              <a:rPr lang="en-US" sz="3200" dirty="0" smtClean="0"/>
              <a:t>Have a physical disability, birth mark/defect or have small stature.</a:t>
            </a:r>
          </a:p>
          <a:p>
            <a:pPr lvl="1"/>
            <a:r>
              <a:rPr lang="en-US" sz="3200" dirty="0" smtClean="0"/>
              <a:t>Over half come from homes where both parents were present.</a:t>
            </a:r>
          </a:p>
          <a:p>
            <a:pPr lvl="1"/>
            <a:endParaRPr lang="en-US" sz="3200" dirty="0" smtClean="0"/>
          </a:p>
          <a:p>
            <a:pPr lvl="1"/>
            <a:endParaRPr lang="en-US" dirty="0" smtClean="0"/>
          </a:p>
        </p:txBody>
      </p:sp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Serial Arson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Serial Rapists strike two or more victims with a “cooling off” period between incidents.</a:t>
            </a:r>
          </a:p>
          <a:p>
            <a:r>
              <a:rPr lang="en-US" sz="2800" dirty="0" smtClean="0"/>
              <a:t>While clearly a sexual crime, rape is usually not motivated by sexual desire.</a:t>
            </a:r>
          </a:p>
          <a:p>
            <a:r>
              <a:rPr lang="en-US" sz="2800" dirty="0" smtClean="0"/>
              <a:t>A serial rapist is more often motivated by unresolved anger or a desire to feel powerful.</a:t>
            </a:r>
          </a:p>
          <a:p>
            <a:r>
              <a:rPr lang="en-US" sz="2800" dirty="0" smtClean="0"/>
              <a:t>Serial rapists often meticulously observe, plan and execute their assaults using similar methods on similar victims.</a:t>
            </a: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Serial Rapists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Almost all male.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Delusions of grandeur; feel they don’t get the recognition they deserve from society.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About 1/3 suffer from some sexual dysfunction.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Usually do not take precautions to conceal their identities.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Report low levels of sexual gratification from their crimes. </a:t>
            </a:r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Characteristics of Serial Rapists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1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Serial crime is defined as crime of a repetitive nature.</a:t>
            </a:r>
          </a:p>
          <a:p>
            <a:r>
              <a:rPr lang="en-US" sz="3200" dirty="0" smtClean="0"/>
              <a:t>Serial crime is often marked by similar techniques used during the commission of the crime as well as similar targets.</a:t>
            </a:r>
          </a:p>
          <a:p>
            <a:r>
              <a:rPr lang="en-US" sz="3200" dirty="0" smtClean="0"/>
              <a:t>The most common serial crimes are murder, rape and arson.</a:t>
            </a:r>
          </a:p>
          <a:p>
            <a:r>
              <a:rPr lang="en-US" sz="3200" dirty="0" smtClean="0"/>
              <a:t>Almost all serial criminals create a positive psychological stimulus by committing their crimes. </a:t>
            </a:r>
          </a:p>
        </p:txBody>
      </p:sp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Introduction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One of the most common characteristics of serial crime is a “cooling off” period between incidents.</a:t>
            </a:r>
          </a:p>
          <a:p>
            <a:r>
              <a:rPr lang="en-US" sz="3200" dirty="0" smtClean="0"/>
              <a:t>Each time a serial criminal strikes they satisfy their psychological desire.</a:t>
            </a:r>
          </a:p>
          <a:p>
            <a:r>
              <a:rPr lang="en-US" sz="3200" dirty="0" smtClean="0"/>
              <a:t>They lay dormant for a period of time (days, weeks, years) as their desire grows and then they strike again.</a:t>
            </a:r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“Cooling Off”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686800" cy="4191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Many crime research institutes define a Serial Killer as an individual who commits two or more murders on separate occasions to attain psychological gratification.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Other common aspects of serial killings include:	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-a “cooling off” period between killings.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-similarities in victims or in methods of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assault.</a:t>
            </a:r>
            <a:endParaRPr lang="en-US" sz="2800" dirty="0"/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Serial Killers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72000"/>
          </a:xfrm>
        </p:spPr>
        <p:txBody>
          <a:bodyPr/>
          <a:lstStyle/>
          <a:p>
            <a:r>
              <a:rPr lang="en-US" sz="2800" dirty="0" smtClean="0"/>
              <a:t>The following is a general list of characteristics of serial killers:</a:t>
            </a:r>
          </a:p>
          <a:p>
            <a:pPr lvl="1"/>
            <a:r>
              <a:rPr lang="en-US" sz="2400" dirty="0" smtClean="0"/>
              <a:t>Above average to high IQ.</a:t>
            </a:r>
          </a:p>
          <a:p>
            <a:pPr lvl="1"/>
            <a:r>
              <a:rPr lang="en-US" sz="2400" dirty="0" smtClean="0"/>
              <a:t>Abused/tortured animals or other kids as a child.</a:t>
            </a:r>
          </a:p>
          <a:p>
            <a:pPr lvl="1"/>
            <a:r>
              <a:rPr lang="en-US" sz="2400" dirty="0" smtClean="0"/>
              <a:t>Unstable home life/absent father.</a:t>
            </a:r>
          </a:p>
          <a:p>
            <a:pPr lvl="1"/>
            <a:r>
              <a:rPr lang="en-US" sz="2400" dirty="0" smtClean="0"/>
              <a:t>Obsession with starting fires.</a:t>
            </a:r>
          </a:p>
          <a:p>
            <a:pPr lvl="1"/>
            <a:r>
              <a:rPr lang="en-US" sz="2400" dirty="0" smtClean="0"/>
              <a:t>Bed wetting beyond age 12.</a:t>
            </a:r>
          </a:p>
          <a:p>
            <a:pPr lvl="1"/>
            <a:r>
              <a:rPr lang="en-US" sz="2400" dirty="0" smtClean="0"/>
              <a:t>Socially stable but hold jobs with low public regard.</a:t>
            </a:r>
          </a:p>
          <a:p>
            <a:pPr lvl="1"/>
            <a:r>
              <a:rPr lang="en-US" sz="2400" dirty="0" smtClean="0"/>
              <a:t>Abused as children.</a:t>
            </a:r>
          </a:p>
          <a:p>
            <a:pPr lvl="1"/>
            <a:r>
              <a:rPr lang="en-US" sz="2400" dirty="0" smtClean="0"/>
              <a:t>White, male under age 40.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Serial Killers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sychopathological Triad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46027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1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sychopathological Triad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Bed-Wetting </a:t>
            </a:r>
            <a:r>
              <a:rPr lang="en-US" sz="3600" b="1" dirty="0"/>
              <a:t>– enuresis</a:t>
            </a:r>
            <a:endParaRPr lang="en-US" sz="3600" dirty="0"/>
          </a:p>
          <a:p>
            <a:r>
              <a:rPr lang="en-US" sz="3200" dirty="0"/>
              <a:t>There’s nothing unusual or alarming about bed-wetting in itself; it’s a common phenomenon among little children. When the problem persists into puberty, however, it may well be a sign of significant and even dangerous emotional disturbance. According to the findings of the FBI’s Behavioral Science Unit, fully 60 percent of sex-murderers were still suffering from this condition as </a:t>
            </a:r>
            <a:r>
              <a:rPr lang="en-US" sz="3200" dirty="0" smtClean="0"/>
              <a:t>adolescents.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044" y="5105400"/>
            <a:ext cx="16817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29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sychopathological Triad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0685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Fire-Starting </a:t>
            </a:r>
            <a:r>
              <a:rPr lang="en-US" sz="3600" b="1" dirty="0"/>
              <a:t>– </a:t>
            </a:r>
            <a:r>
              <a:rPr lang="en-US" sz="3600" b="1" dirty="0" smtClean="0"/>
              <a:t>pyromania</a:t>
            </a:r>
          </a:p>
          <a:p>
            <a:r>
              <a:rPr lang="en-US" sz="3200" dirty="0" smtClean="0"/>
              <a:t>Given </a:t>
            </a:r>
            <a:r>
              <a:rPr lang="en-US" sz="3200" dirty="0"/>
              <a:t>their lust for destruction, it’s no surprise that, among their other twisted pleasures, many serial killers love to set fires, a practice they often begin at an early age. Some of the most notorious serial killers of modern times were juvenile arsonists.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66882"/>
            <a:ext cx="1447800" cy="171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7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sychopathological Triad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Fire-Starting </a:t>
            </a:r>
            <a:r>
              <a:rPr lang="en-US" b="1" dirty="0"/>
              <a:t>– </a:t>
            </a:r>
            <a:r>
              <a:rPr lang="en-US" b="1" dirty="0" smtClean="0"/>
              <a:t>pyromania</a:t>
            </a:r>
          </a:p>
          <a:p>
            <a:r>
              <a:rPr lang="en-US" dirty="0" smtClean="0"/>
              <a:t>David Berkowitz- who </a:t>
            </a:r>
            <a:r>
              <a:rPr lang="en-US" dirty="0"/>
              <a:t>ultimately confessed to more than fourteen hundred acts of arson-was so obsessed with fires as a little boy that his schoolmates nicknamed him “Pyro</a:t>
            </a:r>
            <a:r>
              <a:rPr lang="en-US" dirty="0" smtClean="0"/>
              <a:t>.”  He is more commonly known as the “Son of Sam”.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</TotalTime>
  <Words>809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Serial Crime</vt:lpstr>
      <vt:lpstr>Introduction</vt:lpstr>
      <vt:lpstr>“Cooling Off” Period</vt:lpstr>
      <vt:lpstr>Serial Killers</vt:lpstr>
      <vt:lpstr>Characteristics of Serial Killers</vt:lpstr>
      <vt:lpstr>Psychopathological Triad</vt:lpstr>
      <vt:lpstr>Psychopathological Triad</vt:lpstr>
      <vt:lpstr>Psychopathological Triad</vt:lpstr>
      <vt:lpstr>Psychopathological Triad</vt:lpstr>
      <vt:lpstr>Psychopathological Triad</vt:lpstr>
      <vt:lpstr>Serial Killers Vs. Mass Murderers</vt:lpstr>
      <vt:lpstr>Serial Arson</vt:lpstr>
      <vt:lpstr>Serial Arson Motivation</vt:lpstr>
      <vt:lpstr>Serial Arson Characteristics</vt:lpstr>
      <vt:lpstr>Serial Rapists</vt:lpstr>
      <vt:lpstr>Characteristics of Serial Rapists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Crime</dc:title>
  <dc:creator>warren</dc:creator>
  <cp:lastModifiedBy>Windows User</cp:lastModifiedBy>
  <cp:revision>15</cp:revision>
  <dcterms:created xsi:type="dcterms:W3CDTF">2012-12-21T12:47:25Z</dcterms:created>
  <dcterms:modified xsi:type="dcterms:W3CDTF">2015-05-28T12:13:26Z</dcterms:modified>
</cp:coreProperties>
</file>